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5"/>
  </p:notesMasterIdLst>
  <p:sldIdLst>
    <p:sldId id="257" r:id="rId2"/>
    <p:sldId id="297" r:id="rId3"/>
    <p:sldId id="277" r:id="rId4"/>
    <p:sldId id="290" r:id="rId5"/>
    <p:sldId id="291" r:id="rId6"/>
    <p:sldId id="294" r:id="rId7"/>
    <p:sldId id="300" r:id="rId8"/>
    <p:sldId id="295" r:id="rId9"/>
    <p:sldId id="299" r:id="rId10"/>
    <p:sldId id="293" r:id="rId11"/>
    <p:sldId id="279" r:id="rId12"/>
    <p:sldId id="26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4950" autoAdjust="0"/>
  </p:normalViewPr>
  <p:slideViewPr>
    <p:cSldViewPr snapToGrid="0" snapToObjects="1">
      <p:cViewPr varScale="1">
        <p:scale>
          <a:sx n="154" d="100"/>
          <a:sy n="154" d="100"/>
        </p:scale>
        <p:origin x="-5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91027-0304-1449-BDA9-2AD1AF2FF1A7}" type="datetimeFigureOut">
              <a:rPr lang="en-US" smtClean="0"/>
              <a:t>28/12/12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A4AC7-4DFE-C048-B37A-5C2E1CEE5C30}" type="slidenum">
              <a:rPr lang="en-US" smtClean="0"/>
              <a:t>‹#›</a:t>
            </a:fld>
            <a:endParaRPr lang="en-US"/>
          </a:p>
        </p:txBody>
      </p:sp>
    </p:spTree>
    <p:extLst>
      <p:ext uri="{BB962C8B-B14F-4D97-AF65-F5344CB8AC3E}">
        <p14:creationId xmlns:p14="http://schemas.microsoft.com/office/powerpoint/2010/main" val="9341959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12F0754-F8FD-2F43-9A7A-ED6F523417CE}" type="datetimeFigureOut">
              <a:rPr lang="en-US" smtClean="0"/>
              <a:t>28/12/12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F0754-F8FD-2F43-9A7A-ED6F523417CE}" type="datetimeFigureOut">
              <a:rPr lang="en-US" smtClean="0"/>
              <a:t>28/12/12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5DA1E-FAD9-0D4D-901F-ABFCB9393A97}"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12F0754-F8FD-2F43-9A7A-ED6F523417CE}" type="datetimeFigureOut">
              <a:rPr lang="en-US" smtClean="0"/>
              <a:t>28/12/12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12F0754-F8FD-2F43-9A7A-ED6F523417CE}" type="datetimeFigureOut">
              <a:rPr lang="en-US" smtClean="0"/>
              <a:t>28/12/12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12F0754-F8FD-2F43-9A7A-ED6F523417CE}" type="datetimeFigureOut">
              <a:rPr lang="en-US" smtClean="0"/>
              <a:t>28/12/12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12F0754-F8FD-2F43-9A7A-ED6F523417CE}" type="datetimeFigureOut">
              <a:rPr lang="en-US" smtClean="0"/>
              <a:t>28/12/12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DA1E-FAD9-0D4D-901F-ABFCB9393A97}"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F0754-F8FD-2F43-9A7A-ED6F523417CE}" type="datetimeFigureOut">
              <a:rPr lang="en-US" smtClean="0"/>
              <a:t>28/12/12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12F0754-F8FD-2F43-9A7A-ED6F523417CE}" type="datetimeFigureOut">
              <a:rPr lang="en-US" smtClean="0"/>
              <a:t>28/12/12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12F0754-F8FD-2F43-9A7A-ED6F523417CE}" type="datetimeFigureOut">
              <a:rPr lang="en-US" smtClean="0"/>
              <a:t>28/12/12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12F0754-F8FD-2F43-9A7A-ED6F523417CE}" type="datetimeFigureOut">
              <a:rPr lang="en-US" smtClean="0"/>
              <a:t>28/12/12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F0754-F8FD-2F43-9A7A-ED6F523417CE}" type="datetimeFigureOut">
              <a:rPr lang="en-US" smtClean="0"/>
              <a:t>28/12/12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F0754-F8FD-2F43-9A7A-ED6F523417CE}" type="datetimeFigureOut">
              <a:rPr lang="en-US" smtClean="0"/>
              <a:t>28/12/12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5DA1E-FAD9-0D4D-901F-ABFCB9393A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12F0754-F8FD-2F43-9A7A-ED6F523417CE}" type="datetimeFigureOut">
              <a:rPr lang="en-US" smtClean="0"/>
              <a:t>28/12/12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4B5DA1E-FAD9-0D4D-901F-ABFCB9393A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eurobrandsindia.com"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www.eurobrandsindia.com" TargetMode="External"/><Relationship Id="rId4" Type="http://schemas.openxmlformats.org/officeDocument/2006/relationships/hyperlink" Target="mailto:info@eurobrandsindia.com" TargetMode="External"/><Relationship Id="rId5" Type="http://schemas.openxmlformats.org/officeDocument/2006/relationships/hyperlink" Target="http://www.fb.com/eurobrands" TargetMode="External"/><Relationship Id="rId6" Type="http://schemas.openxmlformats.org/officeDocument/2006/relationships/image" Target="../media/image29.gif"/><Relationship Id="rId7" Type="http://schemas.openxmlformats.org/officeDocument/2006/relationships/image" Target="../media/image30.gif"/><Relationship Id="rId8" Type="http://schemas.openxmlformats.org/officeDocument/2006/relationships/image" Target="../media/image31.jpeg"/><Relationship Id="rId9"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2754912" y="1778236"/>
            <a:ext cx="3830120" cy="923719"/>
          </a:xfrm>
          <a:ln/>
        </p:spPr>
        <p:txBody>
          <a:bodyPr>
            <a:normAutofit fontScale="85000" lnSpcReduction="10000"/>
          </a:bodyPr>
          <a:lstStyle/>
          <a:p>
            <a:pPr marL="0" indent="0" algn="ctr">
              <a:buNone/>
            </a:pPr>
            <a:r>
              <a:rPr lang="en-US" sz="2100" dirty="0" smtClean="0"/>
              <a:t>Eurobrands Consulting Pvt</a:t>
            </a:r>
            <a:r>
              <a:rPr lang="en-US" sz="2100" dirty="0"/>
              <a:t>. Ltd</a:t>
            </a:r>
            <a:r>
              <a:rPr lang="en-US" sz="2100" dirty="0" smtClean="0"/>
              <a:t>.</a:t>
            </a:r>
          </a:p>
          <a:p>
            <a:pPr marL="0" indent="0" algn="ctr">
              <a:buNone/>
            </a:pPr>
            <a:r>
              <a:rPr lang="en-US" sz="2100" dirty="0" smtClean="0"/>
              <a:t>(Eurobrands India) </a:t>
            </a:r>
            <a:endParaRPr lang="en-US" sz="2100" dirty="0"/>
          </a:p>
        </p:txBody>
      </p:sp>
      <p:sp>
        <p:nvSpPr>
          <p:cNvPr id="15365" name="Rectangle 5"/>
          <p:cNvSpPr>
            <a:spLocks/>
          </p:cNvSpPr>
          <p:nvPr/>
        </p:nvSpPr>
        <p:spPr bwMode="auto">
          <a:xfrm>
            <a:off x="1204081" y="2954699"/>
            <a:ext cx="7034799" cy="10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3900" dirty="0" smtClean="0">
                <a:solidFill>
                  <a:srgbClr val="F79646"/>
                </a:solidFill>
                <a:ea typeface="ＭＳ Ｐゴシック" charset="0"/>
                <a:cs typeface="Gill Sans" charset="0"/>
              </a:rPr>
              <a:t>COMPANY PRESENTATION</a:t>
            </a:r>
          </a:p>
          <a:p>
            <a:endParaRPr lang="en-US" dirty="0">
              <a:solidFill>
                <a:schemeClr val="tx1"/>
              </a:solidFill>
              <a:ea typeface="ＭＳ Ｐゴシック" charset="0"/>
              <a:cs typeface="Gill Sans" charset="0"/>
            </a:endParaRP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2050" y="0"/>
            <a:ext cx="2178844" cy="15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descr="Eurobrandslogo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50" y="357436"/>
            <a:ext cx="3140093" cy="649135"/>
          </a:xfrm>
          <a:prstGeom prst="rect">
            <a:avLst/>
          </a:prstGeom>
        </p:spPr>
      </p:pic>
      <p:sp>
        <p:nvSpPr>
          <p:cNvPr id="4" name="TextBox 3"/>
          <p:cNvSpPr txBox="1"/>
          <p:nvPr/>
        </p:nvSpPr>
        <p:spPr>
          <a:xfrm>
            <a:off x="3156711" y="4361336"/>
            <a:ext cx="2742533" cy="369332"/>
          </a:xfrm>
          <a:prstGeom prst="rect">
            <a:avLst/>
          </a:prstGeom>
          <a:noFill/>
        </p:spPr>
        <p:txBody>
          <a:bodyPr wrap="none" rtlCol="0">
            <a:spAutoFit/>
          </a:bodyPr>
          <a:lstStyle/>
          <a:p>
            <a:r>
              <a:rPr lang="en-US" dirty="0" smtClean="0">
                <a:hlinkClick r:id="rId4"/>
              </a:rPr>
              <a:t>www.eurobrandsindia.com</a:t>
            </a:r>
            <a:r>
              <a:rPr lang="en-US" dirty="0" smtClean="0"/>
              <a:t> </a:t>
            </a:r>
            <a:endParaRPr lang="en-US" dirty="0"/>
          </a:p>
        </p:txBody>
      </p:sp>
    </p:spTree>
    <p:extLst>
      <p:ext uri="{BB962C8B-B14F-4D97-AF65-F5344CB8AC3E}">
        <p14:creationId xmlns:p14="http://schemas.microsoft.com/office/powerpoint/2010/main" val="377399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651"/>
            <a:ext cx="8229600" cy="739683"/>
          </a:xfrm>
        </p:spPr>
        <p:txBody>
          <a:bodyPr>
            <a:noAutofit/>
          </a:bodyPr>
          <a:lstStyle/>
          <a:p>
            <a:r>
              <a:rPr lang="en-US" sz="2800" dirty="0" smtClean="0">
                <a:solidFill>
                  <a:srgbClr val="F79646"/>
                </a:solidFill>
              </a:rPr>
              <a:t>Eurobrands </a:t>
            </a:r>
            <a:r>
              <a:rPr lang="en-US" sz="2800" dirty="0">
                <a:solidFill>
                  <a:srgbClr val="F79646"/>
                </a:solidFill>
              </a:rPr>
              <a:t>Sector / Experience Matrix</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605410"/>
            <a:ext cx="4137549" cy="2202067"/>
          </a:xfrm>
          <a:prstGeom prst="rect">
            <a:avLst/>
          </a:prstGeom>
        </p:spPr>
      </p:pic>
      <p:pic>
        <p:nvPicPr>
          <p:cNvPr id="8" name="Picture 7" descr="Infrastructure_Expansion_India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12" y="4140605"/>
            <a:ext cx="3852213" cy="1155664"/>
          </a:xfrm>
          <a:prstGeom prst="rect">
            <a:avLst/>
          </a:prstGeom>
        </p:spPr>
      </p:pic>
      <p:pic>
        <p:nvPicPr>
          <p:cNvPr id="13" name="Picture 12" descr="retail_revolution_india_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860" y="4140605"/>
            <a:ext cx="3852213" cy="1155664"/>
          </a:xfrm>
          <a:prstGeom prst="rect">
            <a:avLst/>
          </a:prstGeom>
        </p:spPr>
      </p:pic>
      <p:pic>
        <p:nvPicPr>
          <p:cNvPr id="14" name="Picture 13" descr="manufacturing_innovation_india_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5613" y="5418205"/>
            <a:ext cx="3852213" cy="1155664"/>
          </a:xfrm>
          <a:prstGeom prst="rect">
            <a:avLst/>
          </a:prstGeom>
        </p:spPr>
      </p:pic>
      <p:pic>
        <p:nvPicPr>
          <p:cNvPr id="7" name="Picture 6" descr="Cold_Chain_Modernization_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2333" y="2853291"/>
            <a:ext cx="3505493" cy="1051648"/>
          </a:xfrm>
          <a:prstGeom prst="rect">
            <a:avLst/>
          </a:prstGeom>
        </p:spPr>
      </p:pic>
      <p:pic>
        <p:nvPicPr>
          <p:cNvPr id="10" name="Picture 9" descr="Rural_Urbanization_1.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12" y="5377005"/>
            <a:ext cx="3852213" cy="1155664"/>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7435" y="1637823"/>
            <a:ext cx="3508638" cy="1068621"/>
          </a:xfrm>
          <a:prstGeom prst="rect">
            <a:avLst/>
          </a:prstGeom>
        </p:spPr>
      </p:pic>
    </p:spTree>
    <p:extLst>
      <p:ext uri="{BB962C8B-B14F-4D97-AF65-F5344CB8AC3E}">
        <p14:creationId xmlns:p14="http://schemas.microsoft.com/office/powerpoint/2010/main" val="419312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p:cNvSpPr>
          <p:nvPr/>
        </p:nvSpPr>
        <p:spPr bwMode="auto">
          <a:xfrm>
            <a:off x="781927" y="473282"/>
            <a:ext cx="5527477" cy="61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sz="2800" dirty="0">
                <a:solidFill>
                  <a:srgbClr val="F79646"/>
                </a:solidFill>
                <a:ea typeface="ＭＳ Ｐゴシック" charset="0"/>
                <a:cs typeface="Gill Sans" charset="0"/>
              </a:rPr>
              <a:t>About </a:t>
            </a:r>
            <a:r>
              <a:rPr lang="en-US" sz="2800" dirty="0" err="1" smtClean="0">
                <a:solidFill>
                  <a:srgbClr val="F79646"/>
                </a:solidFill>
                <a:ea typeface="ＭＳ Ｐゴシック" charset="0"/>
                <a:cs typeface="Gill Sans" charset="0"/>
              </a:rPr>
              <a:t>Balbir</a:t>
            </a:r>
            <a:r>
              <a:rPr lang="en-US" sz="2800" dirty="0" smtClean="0">
                <a:solidFill>
                  <a:srgbClr val="F79646"/>
                </a:solidFill>
                <a:ea typeface="ＭＳ Ｐゴシック" charset="0"/>
                <a:cs typeface="Gill Sans" charset="0"/>
              </a:rPr>
              <a:t> </a:t>
            </a:r>
            <a:r>
              <a:rPr lang="en-US" sz="2800" dirty="0" err="1" smtClean="0">
                <a:solidFill>
                  <a:srgbClr val="F79646"/>
                </a:solidFill>
                <a:ea typeface="ＭＳ Ｐゴシック" charset="0"/>
                <a:cs typeface="Gill Sans" charset="0"/>
              </a:rPr>
              <a:t>Chhatwal</a:t>
            </a:r>
            <a:endParaRPr lang="en-US" sz="2800" dirty="0">
              <a:solidFill>
                <a:srgbClr val="F79646"/>
              </a:solidFill>
              <a:ea typeface="ＭＳ Ｐゴシック" charset="0"/>
              <a:cs typeface="Gill Sans" charset="0"/>
            </a:endParaRPr>
          </a:p>
        </p:txBody>
      </p:sp>
      <p:sp>
        <p:nvSpPr>
          <p:cNvPr id="2" name="TextBox 1"/>
          <p:cNvSpPr txBox="1"/>
          <p:nvPr/>
        </p:nvSpPr>
        <p:spPr>
          <a:xfrm>
            <a:off x="707703" y="1582893"/>
            <a:ext cx="7646635" cy="4401204"/>
          </a:xfrm>
          <a:prstGeom prst="rect">
            <a:avLst/>
          </a:prstGeom>
          <a:noFill/>
        </p:spPr>
        <p:txBody>
          <a:bodyPr wrap="square" rtlCol="0">
            <a:spAutoFit/>
          </a:bodyPr>
          <a:lstStyle/>
          <a:p>
            <a:r>
              <a:rPr lang="en-US" sz="1400" b="1" dirty="0" err="1"/>
              <a:t>Balbir</a:t>
            </a:r>
            <a:r>
              <a:rPr lang="en-US" sz="1400" b="1" dirty="0"/>
              <a:t> </a:t>
            </a:r>
            <a:r>
              <a:rPr lang="en-US" sz="1400" b="1" dirty="0" err="1"/>
              <a:t>Chhatwal</a:t>
            </a:r>
            <a:r>
              <a:rPr lang="en-US" sz="1400" dirty="0"/>
              <a:t> is the </a:t>
            </a:r>
            <a:r>
              <a:rPr lang="en-US" sz="1400" b="1" dirty="0"/>
              <a:t>Executive</a:t>
            </a:r>
            <a:r>
              <a:rPr lang="en-US" sz="1400" dirty="0"/>
              <a:t> </a:t>
            </a:r>
            <a:r>
              <a:rPr lang="en-US" sz="1400" b="1" dirty="0"/>
              <a:t>Chairman</a:t>
            </a:r>
            <a:r>
              <a:rPr lang="en-US" sz="1400" dirty="0"/>
              <a:t> of Eurobrands India. </a:t>
            </a:r>
            <a:endParaRPr lang="en-US" sz="1400" dirty="0" smtClean="0"/>
          </a:p>
          <a:p>
            <a:endParaRPr lang="en-US" sz="1400" dirty="0" smtClean="0"/>
          </a:p>
          <a:p>
            <a:r>
              <a:rPr lang="en-US" sz="1400" dirty="0" smtClean="0"/>
              <a:t>He </a:t>
            </a:r>
            <a:r>
              <a:rPr lang="en-US" sz="1400" dirty="0"/>
              <a:t>has been an entrepreneur and is focusing on early stage ventures in India. </a:t>
            </a:r>
            <a:endParaRPr lang="en-US" sz="1400" dirty="0" smtClean="0"/>
          </a:p>
          <a:p>
            <a:r>
              <a:rPr lang="en-US" sz="1400" dirty="0" smtClean="0"/>
              <a:t>He </a:t>
            </a:r>
            <a:r>
              <a:rPr lang="en-US" sz="1400" dirty="0"/>
              <a:t>has over 25 years of leadership experience in Military, FMCG, Retail, Telecom, Agriculture sector and Consulting. He was the </a:t>
            </a:r>
            <a:r>
              <a:rPr lang="en-US" sz="1400" i="1" dirty="0"/>
              <a:t>Country Sales Head India and South Asia for (Braun)</a:t>
            </a:r>
            <a:r>
              <a:rPr lang="en-US" sz="1400" dirty="0"/>
              <a:t> </a:t>
            </a:r>
            <a:r>
              <a:rPr lang="en-US" sz="1400" i="1" dirty="0"/>
              <a:t>Gillette operations in India</a:t>
            </a:r>
            <a:r>
              <a:rPr lang="en-US" sz="1400" dirty="0"/>
              <a:t>. He also worked at </a:t>
            </a:r>
            <a:r>
              <a:rPr lang="en-US" sz="1400" i="1" dirty="0"/>
              <a:t>PepsiCo </a:t>
            </a:r>
            <a:r>
              <a:rPr lang="en-US" sz="1400" dirty="0"/>
              <a:t>as </a:t>
            </a:r>
            <a:r>
              <a:rPr lang="en-US" sz="1400" i="1" dirty="0"/>
              <a:t>Vice President for Customer Development</a:t>
            </a:r>
            <a:r>
              <a:rPr lang="en-US" sz="1400" dirty="0"/>
              <a:t> in India &amp; South Asia. </a:t>
            </a:r>
            <a:r>
              <a:rPr lang="en-US" sz="1400" dirty="0" smtClean="0"/>
              <a:t>As </a:t>
            </a:r>
            <a:r>
              <a:rPr lang="en-US" sz="1400" dirty="0"/>
              <a:t>a CEO of a leading retail player in USA, he spearheaded operations successfully and established a profitable ‘start up’ retail operation in India. He has a vast experience in profit center management, turn around &amp; growth strategy, marketing &amp; trade merchandising, distribution &amp; supply chain management and excels in growing highly profitable businesses. </a:t>
            </a:r>
          </a:p>
          <a:p>
            <a:r>
              <a:rPr lang="en-US" sz="1400" dirty="0"/>
              <a:t> </a:t>
            </a:r>
          </a:p>
          <a:p>
            <a:r>
              <a:rPr lang="en-US" sz="1400" dirty="0" err="1"/>
              <a:t>Balbir</a:t>
            </a:r>
            <a:r>
              <a:rPr lang="en-US" sz="1400" dirty="0"/>
              <a:t> has an MBA from the University of Virginia, USA and a Bachelors of Commerce (Honors) from the University of Delhi. He is on the Board of CBC Trading LLP, which is helping Indian businesses to connect &amp; interact with global businesses, by creating a new paradigm in this E-enabled world. He is also serving on the Board of CLJ Bio Tech Pvt. Ltd., wherein he is championing and promoting sustainable &amp; inclusive growth in the agricultural sector of India, without compromising on the accelerated growth and is a mentor to several entrepreneurs in the consumer services and agriculture sector in India. </a:t>
            </a:r>
          </a:p>
        </p:txBody>
      </p:sp>
      <p:pic>
        <p:nvPicPr>
          <p:cNvPr id="3" name="Picture 2" descr="Balbir_Chhatwal.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4144" y="392653"/>
            <a:ext cx="975738" cy="1256430"/>
          </a:xfrm>
          <a:prstGeom prst="rect">
            <a:avLst/>
          </a:prstGeom>
        </p:spPr>
      </p:pic>
    </p:spTree>
    <p:extLst>
      <p:ext uri="{BB962C8B-B14F-4D97-AF65-F5344CB8AC3E}">
        <p14:creationId xmlns:p14="http://schemas.microsoft.com/office/powerpoint/2010/main" val="14017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641477" y="582162"/>
            <a:ext cx="5527477" cy="61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sz="2800" dirty="0">
                <a:solidFill>
                  <a:srgbClr val="F79646"/>
                </a:solidFill>
                <a:ea typeface="ＭＳ Ｐゴシック" charset="0"/>
                <a:cs typeface="Gill Sans" charset="0"/>
              </a:rPr>
              <a:t>About </a:t>
            </a:r>
            <a:r>
              <a:rPr lang="en-US" sz="2800" dirty="0" smtClean="0">
                <a:solidFill>
                  <a:srgbClr val="F79646"/>
                </a:solidFill>
                <a:ea typeface="ＭＳ Ｐゴシック" charset="0"/>
                <a:cs typeface="Gill Sans" charset="0"/>
              </a:rPr>
              <a:t>Andreas De Rosi </a:t>
            </a:r>
            <a:endParaRPr lang="en-US" sz="2800" dirty="0">
              <a:solidFill>
                <a:srgbClr val="F79646"/>
              </a:solidFill>
              <a:ea typeface="ＭＳ Ｐゴシック" charset="0"/>
              <a:cs typeface="Gill Sans" charset="0"/>
            </a:endParaRPr>
          </a:p>
        </p:txBody>
      </p:sp>
      <p:sp>
        <p:nvSpPr>
          <p:cNvPr id="23555" name="Rectangle 3"/>
          <p:cNvSpPr>
            <a:spLocks/>
          </p:cNvSpPr>
          <p:nvPr/>
        </p:nvSpPr>
        <p:spPr bwMode="auto">
          <a:xfrm>
            <a:off x="641477" y="1424708"/>
            <a:ext cx="7448953" cy="471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buSzPct val="155000"/>
            </a:pPr>
            <a:r>
              <a:rPr lang="en-US" sz="1400" b="1" dirty="0" smtClean="0">
                <a:sym typeface="Times New Roman" charset="0"/>
              </a:rPr>
              <a:t>Andreas De Rosi  </a:t>
            </a:r>
            <a:r>
              <a:rPr lang="en-US" sz="1400" dirty="0">
                <a:sym typeface="Times New Roman" charset="0"/>
              </a:rPr>
              <a:t>is the </a:t>
            </a:r>
            <a:r>
              <a:rPr lang="en-US" sz="1400" b="1" dirty="0">
                <a:sym typeface="Times New Roman" charset="0"/>
              </a:rPr>
              <a:t>Managing Director </a:t>
            </a:r>
            <a:r>
              <a:rPr lang="en-US" sz="1400" dirty="0">
                <a:sym typeface="Times New Roman" charset="0"/>
              </a:rPr>
              <a:t>of Eurobrands India. </a:t>
            </a:r>
            <a:endParaRPr lang="en-US" sz="1400" dirty="0" smtClean="0">
              <a:sym typeface="Times New Roman" charset="0"/>
            </a:endParaRPr>
          </a:p>
          <a:p>
            <a:pPr algn="l">
              <a:buSzPct val="155000"/>
            </a:pPr>
            <a:endParaRPr lang="en-US" sz="1400" dirty="0">
              <a:sym typeface="Times New Roman" charset="0"/>
            </a:endParaRPr>
          </a:p>
          <a:p>
            <a:pPr algn="l">
              <a:buSzPct val="155000"/>
            </a:pPr>
            <a:r>
              <a:rPr lang="en-US" sz="1400" dirty="0">
                <a:sym typeface="Times New Roman" charset="0"/>
              </a:rPr>
              <a:t>Prior to starting Eurobrands he worked as Senior Business Analyst with </a:t>
            </a:r>
            <a:r>
              <a:rPr lang="en-US" sz="1400" dirty="0" err="1">
                <a:sym typeface="Times New Roman" charset="0"/>
              </a:rPr>
              <a:t>Evalueserve</a:t>
            </a:r>
            <a:r>
              <a:rPr lang="en-US" sz="1400" dirty="0">
                <a:sym typeface="Times New Roman" charset="0"/>
              </a:rPr>
              <a:t> - the global leader in the knowledge process outsourcing based in Gurgaon, India. </a:t>
            </a:r>
            <a:endParaRPr lang="en-US" sz="1400" dirty="0" smtClean="0">
              <a:sym typeface="Times New Roman" charset="0"/>
            </a:endParaRPr>
          </a:p>
          <a:p>
            <a:pPr algn="l">
              <a:buSzPct val="155000"/>
            </a:pPr>
            <a:r>
              <a:rPr lang="en-US" sz="1400" dirty="0" smtClean="0">
                <a:sym typeface="Times New Roman" charset="0"/>
              </a:rPr>
              <a:t>Before </a:t>
            </a:r>
            <a:r>
              <a:rPr lang="en-US" sz="1400" dirty="0">
                <a:sym typeface="Times New Roman" charset="0"/>
              </a:rPr>
              <a:t>that he worked in Italy with various </a:t>
            </a:r>
            <a:r>
              <a:rPr lang="en-US" sz="1400" dirty="0" smtClean="0">
                <a:sym typeface="Times New Roman" charset="0"/>
              </a:rPr>
              <a:t>international </a:t>
            </a:r>
            <a:r>
              <a:rPr lang="en-US" sz="1400" dirty="0">
                <a:sym typeface="Times New Roman" charset="0"/>
              </a:rPr>
              <a:t>trade promotion </a:t>
            </a:r>
            <a:r>
              <a:rPr lang="en-US" sz="1400" dirty="0" err="1">
                <a:sym typeface="Times New Roman" charset="0"/>
              </a:rPr>
              <a:t>organisation</a:t>
            </a:r>
            <a:r>
              <a:rPr lang="en-US" sz="1400" dirty="0">
                <a:sym typeface="Times New Roman" charset="0"/>
              </a:rPr>
              <a:t> including </a:t>
            </a:r>
            <a:r>
              <a:rPr lang="ja-JP" altLang="en-US" sz="1400" dirty="0">
                <a:sym typeface="Times New Roman" charset="0"/>
              </a:rPr>
              <a:t>“</a:t>
            </a:r>
            <a:r>
              <a:rPr lang="en-US" sz="1400" dirty="0" err="1">
                <a:sym typeface="Times New Roman" charset="0"/>
              </a:rPr>
              <a:t>Indexport</a:t>
            </a:r>
            <a:r>
              <a:rPr lang="ja-JP" altLang="en-US" sz="1400" dirty="0">
                <a:sym typeface="Times New Roman" charset="0"/>
              </a:rPr>
              <a:t>”</a:t>
            </a:r>
            <a:r>
              <a:rPr lang="en-US" sz="1400" dirty="0" smtClean="0">
                <a:sym typeface="Times New Roman" charset="0"/>
              </a:rPr>
              <a:t>, a cooperative with over 100 SME member companies </a:t>
            </a:r>
            <a:r>
              <a:rPr lang="en-US" sz="1400" dirty="0">
                <a:sym typeface="Times New Roman" charset="0"/>
              </a:rPr>
              <a:t>based in Bolzano, Italy. </a:t>
            </a:r>
            <a:r>
              <a:rPr lang="en-US" sz="1400" dirty="0" smtClean="0">
                <a:sym typeface="Times New Roman" charset="0"/>
              </a:rPr>
              <a:t>As </a:t>
            </a:r>
            <a:r>
              <a:rPr lang="en-US" sz="1400" dirty="0">
                <a:sym typeface="Times New Roman" charset="0"/>
              </a:rPr>
              <a:t>a </a:t>
            </a:r>
            <a:r>
              <a:rPr lang="en-US" sz="1400" dirty="0" smtClean="0">
                <a:sym typeface="Times New Roman" charset="0"/>
              </a:rPr>
              <a:t>international trade &amp; marketing consultant, </a:t>
            </a:r>
            <a:r>
              <a:rPr lang="en-US" sz="1400" dirty="0">
                <a:sym typeface="Times New Roman" charset="0"/>
              </a:rPr>
              <a:t>Andreas </a:t>
            </a:r>
            <a:r>
              <a:rPr lang="en-US" sz="1400" dirty="0" smtClean="0">
                <a:sym typeface="Times New Roman" charset="0"/>
              </a:rPr>
              <a:t>assisted </a:t>
            </a:r>
            <a:r>
              <a:rPr lang="en-US" sz="1400" dirty="0">
                <a:sym typeface="Times New Roman" charset="0"/>
              </a:rPr>
              <a:t>many </a:t>
            </a:r>
            <a:r>
              <a:rPr lang="en-US" sz="1400" dirty="0" smtClean="0">
                <a:sym typeface="Times New Roman" charset="0"/>
              </a:rPr>
              <a:t>European companies </a:t>
            </a:r>
            <a:r>
              <a:rPr lang="en-US" sz="1400" dirty="0">
                <a:sym typeface="Times New Roman" charset="0"/>
              </a:rPr>
              <a:t>during their market entry </a:t>
            </a:r>
            <a:r>
              <a:rPr lang="en-US" sz="1400" dirty="0" smtClean="0">
                <a:sym typeface="Times New Roman" charset="0"/>
              </a:rPr>
              <a:t>into </a:t>
            </a:r>
            <a:r>
              <a:rPr lang="en-US" sz="1400" dirty="0">
                <a:sym typeface="Times New Roman" charset="0"/>
              </a:rPr>
              <a:t>India covering various sectors like </a:t>
            </a:r>
            <a:r>
              <a:rPr lang="en-US" sz="1400" dirty="0" smtClean="0">
                <a:sym typeface="Times New Roman" charset="0"/>
              </a:rPr>
              <a:t>interiors, construction machinery</a:t>
            </a:r>
            <a:r>
              <a:rPr lang="en-US" sz="1400" dirty="0">
                <a:sym typeface="Times New Roman" charset="0"/>
              </a:rPr>
              <a:t>, agricultural equipment, food and </a:t>
            </a:r>
            <a:r>
              <a:rPr lang="en-US" sz="1400" dirty="0" smtClean="0">
                <a:sym typeface="Times New Roman" charset="0"/>
              </a:rPr>
              <a:t>beverage products and industrial applications. Over the years Andreas has developed strong ties to international trade institutions, </a:t>
            </a:r>
            <a:r>
              <a:rPr lang="en-US" sz="1400" dirty="0">
                <a:sym typeface="Times New Roman" charset="0"/>
              </a:rPr>
              <a:t>SMEs &amp; global companies both in </a:t>
            </a:r>
            <a:r>
              <a:rPr lang="en-US" sz="1400" dirty="0" smtClean="0">
                <a:sym typeface="Times New Roman" charset="0"/>
              </a:rPr>
              <a:t>Europe </a:t>
            </a:r>
            <a:r>
              <a:rPr lang="en-US" sz="1400" dirty="0">
                <a:sym typeface="Times New Roman" charset="0"/>
              </a:rPr>
              <a:t>and </a:t>
            </a:r>
            <a:r>
              <a:rPr lang="en-US" sz="1400" dirty="0" smtClean="0">
                <a:sym typeface="Times New Roman" charset="0"/>
              </a:rPr>
              <a:t>India</a:t>
            </a:r>
            <a:r>
              <a:rPr lang="en-US" sz="1400" dirty="0">
                <a:sym typeface="Times New Roman" charset="0"/>
              </a:rPr>
              <a:t> </a:t>
            </a:r>
            <a:r>
              <a:rPr lang="en-US" sz="1400" dirty="0" smtClean="0">
                <a:sym typeface="Times New Roman" charset="0"/>
              </a:rPr>
              <a:t>and was advising the Commercial Section of the Indian Embassy in Rome on international trade &amp; FDI matters. </a:t>
            </a:r>
          </a:p>
          <a:p>
            <a:pPr algn="l">
              <a:buSzPct val="155000"/>
            </a:pPr>
            <a:endParaRPr lang="en-US" sz="1400" dirty="0">
              <a:sym typeface="Times New Roman" charset="0"/>
            </a:endParaRPr>
          </a:p>
          <a:p>
            <a:pPr algn="l">
              <a:buSzPct val="155000"/>
            </a:pPr>
            <a:r>
              <a:rPr lang="en-US" sz="1400" dirty="0">
                <a:sym typeface="Times New Roman" charset="0"/>
              </a:rPr>
              <a:t>Andreas holds a master degree in International Economics and Business Studies </a:t>
            </a:r>
            <a:r>
              <a:rPr lang="en-US" sz="1400" dirty="0" smtClean="0">
                <a:sym typeface="Times New Roman" charset="0"/>
              </a:rPr>
              <a:t>from the </a:t>
            </a:r>
            <a:r>
              <a:rPr lang="en-US" sz="1400" dirty="0">
                <a:sym typeface="Times New Roman" charset="0"/>
              </a:rPr>
              <a:t>University of Innsbruck, Austria and Bradford, England. </a:t>
            </a:r>
            <a:endParaRPr lang="en-US" sz="1400" dirty="0" smtClean="0">
              <a:sym typeface="Times New Roman" charset="0"/>
            </a:endParaRPr>
          </a:p>
          <a:p>
            <a:pPr algn="l">
              <a:buSzPct val="155000"/>
            </a:pPr>
            <a:r>
              <a:rPr lang="en-US" sz="1400" dirty="0" smtClean="0">
                <a:sym typeface="Times New Roman" charset="0"/>
              </a:rPr>
              <a:t>He is an Italian national, has an </a:t>
            </a:r>
            <a:r>
              <a:rPr lang="en-US" sz="1400" dirty="0">
                <a:sym typeface="Times New Roman" charset="0"/>
              </a:rPr>
              <a:t>Indian wife and is a resident of New Delhi for the past 6 </a:t>
            </a:r>
            <a:r>
              <a:rPr lang="en-US" sz="1400" dirty="0" smtClean="0">
                <a:sym typeface="Times New Roman" charset="0"/>
              </a:rPr>
              <a:t>years. He speaks </a:t>
            </a:r>
            <a:r>
              <a:rPr lang="en-US" sz="1400" dirty="0">
                <a:sym typeface="Times New Roman" charset="0"/>
              </a:rPr>
              <a:t>fluent English, German, Italian and Norwegian. </a:t>
            </a:r>
          </a:p>
        </p:txBody>
      </p:sp>
      <p:pic>
        <p:nvPicPr>
          <p:cNvPr id="4" name="Picture 3" descr="Andreas_De_Ros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3651" y="400263"/>
            <a:ext cx="1084930" cy="1348698"/>
          </a:xfrm>
          <a:prstGeom prst="rect">
            <a:avLst/>
          </a:prstGeom>
        </p:spPr>
      </p:pic>
    </p:spTree>
    <p:extLst>
      <p:ext uri="{BB962C8B-B14F-4D97-AF65-F5344CB8AC3E}">
        <p14:creationId xmlns:p14="http://schemas.microsoft.com/office/powerpoint/2010/main" val="402110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2426179" y="275453"/>
            <a:ext cx="5229336"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sz="2800" dirty="0">
                <a:solidFill>
                  <a:srgbClr val="F79646"/>
                </a:solidFill>
                <a:ea typeface="ＭＳ Ｐゴシック" charset="0"/>
                <a:cs typeface="Gill Sans" charset="0"/>
              </a:rPr>
              <a:t>CONTACT </a:t>
            </a:r>
            <a:r>
              <a:rPr lang="en-US" sz="2800" dirty="0" smtClean="0">
                <a:solidFill>
                  <a:srgbClr val="F79646"/>
                </a:solidFill>
                <a:ea typeface="ＭＳ Ｐゴシック" charset="0"/>
                <a:cs typeface="Gill Sans" charset="0"/>
              </a:rPr>
              <a:t>EUROBRANDS</a:t>
            </a:r>
            <a:endParaRPr lang="en-US" sz="2800" dirty="0">
              <a:solidFill>
                <a:srgbClr val="F79646"/>
              </a:solidFill>
              <a:ea typeface="ＭＳ Ｐゴシック" charset="0"/>
              <a:cs typeface="Gill Sans" charset="0"/>
            </a:endParaRPr>
          </a:p>
        </p:txBody>
      </p:sp>
      <p:pic>
        <p:nvPicPr>
          <p:cNvPr id="2560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9882" y="1231306"/>
            <a:ext cx="1901636" cy="147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5" name="Rectangle 5"/>
          <p:cNvSpPr>
            <a:spLocks/>
          </p:cNvSpPr>
          <p:nvPr/>
        </p:nvSpPr>
        <p:spPr bwMode="auto">
          <a:xfrm>
            <a:off x="981435" y="4650109"/>
            <a:ext cx="2786063" cy="99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700" u="sng" dirty="0" smtClean="0">
                <a:solidFill>
                  <a:srgbClr val="4D4D4D"/>
                </a:solidFill>
                <a:ea typeface="ＭＳ Ｐゴシック" charset="0"/>
                <a:cs typeface="Gill Sans" charset="0"/>
                <a:hlinkClick r:id="rId3"/>
              </a:rPr>
              <a:t>www.eurobrandsindia.com</a:t>
            </a:r>
            <a:endParaRPr lang="en-US" sz="1700" u="sng" dirty="0" smtClean="0">
              <a:solidFill>
                <a:srgbClr val="4D4D4D"/>
              </a:solidFill>
              <a:ea typeface="ＭＳ Ｐゴシック" charset="0"/>
              <a:cs typeface="Gill Sans" charset="0"/>
            </a:endParaRPr>
          </a:p>
          <a:p>
            <a:r>
              <a:rPr lang="en-US" sz="1700" u="sng" dirty="0" smtClean="0">
                <a:solidFill>
                  <a:srgbClr val="4D4D4D"/>
                </a:solidFill>
                <a:ea typeface="ＭＳ Ｐゴシック" charset="0"/>
                <a:cs typeface="Gill Sans" charset="0"/>
                <a:hlinkClick r:id="rId4"/>
              </a:rPr>
              <a:t>info@eurobrandsindia.com</a:t>
            </a:r>
            <a:endParaRPr lang="en-US" sz="1700" u="sng" dirty="0" smtClean="0">
              <a:solidFill>
                <a:srgbClr val="4D4D4D"/>
              </a:solidFill>
              <a:ea typeface="ＭＳ Ｐゴシック" charset="0"/>
              <a:cs typeface="Gill Sans" charset="0"/>
            </a:endParaRPr>
          </a:p>
          <a:p>
            <a:r>
              <a:rPr lang="en-US" sz="1700" dirty="0" smtClean="0">
                <a:solidFill>
                  <a:schemeClr val="tx2"/>
                </a:solidFill>
                <a:ea typeface="ＭＳ Ｐゴシック" charset="0"/>
                <a:cs typeface="Gill Sans" charset="0"/>
                <a:hlinkClick r:id="rId5"/>
              </a:rPr>
              <a:t>www.fb.com/eurobrands</a:t>
            </a:r>
            <a:endParaRPr lang="en-US" sz="1700" dirty="0" smtClean="0">
              <a:solidFill>
                <a:schemeClr val="tx2"/>
              </a:solidFill>
              <a:ea typeface="ＭＳ Ｐゴシック" charset="0"/>
              <a:cs typeface="Gill Sans" charset="0"/>
            </a:endParaRPr>
          </a:p>
        </p:txBody>
      </p:sp>
      <p:sp>
        <p:nvSpPr>
          <p:cNvPr id="25607" name="Rectangle 7"/>
          <p:cNvSpPr>
            <a:spLocks/>
          </p:cNvSpPr>
          <p:nvPr/>
        </p:nvSpPr>
        <p:spPr bwMode="auto">
          <a:xfrm>
            <a:off x="6127004" y="6671208"/>
            <a:ext cx="30169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900" dirty="0">
                <a:latin typeface="Helvetica" charset="0"/>
                <a:ea typeface="ＭＳ Ｐゴシック" charset="0"/>
                <a:cs typeface="Helvetica" charset="0"/>
                <a:sym typeface="Helvetica" charset="0"/>
              </a:rPr>
              <a:t>© 2010 </a:t>
            </a:r>
            <a:r>
              <a:rPr lang="en-US" sz="900" dirty="0" smtClean="0">
                <a:latin typeface="Helvetica" charset="0"/>
                <a:ea typeface="ＭＳ Ｐゴシック" charset="0"/>
                <a:cs typeface="Helvetica" charset="0"/>
                <a:sym typeface="Helvetica" charset="0"/>
              </a:rPr>
              <a:t>Eurobrands Consulting </a:t>
            </a:r>
            <a:r>
              <a:rPr lang="en-US" sz="900" dirty="0">
                <a:latin typeface="Helvetica" charset="0"/>
                <a:ea typeface="ＭＳ Ｐゴシック" charset="0"/>
                <a:cs typeface="Helvetica" charset="0"/>
                <a:sym typeface="Helvetica" charset="0"/>
              </a:rPr>
              <a:t>Pvt. Ltd. All rights reserved.</a:t>
            </a:r>
          </a:p>
        </p:txBody>
      </p:sp>
      <p:sp>
        <p:nvSpPr>
          <p:cNvPr id="2" name="TextBox 1"/>
          <p:cNvSpPr txBox="1"/>
          <p:nvPr/>
        </p:nvSpPr>
        <p:spPr>
          <a:xfrm>
            <a:off x="901899" y="1564580"/>
            <a:ext cx="3833473" cy="3323987"/>
          </a:xfrm>
          <a:prstGeom prst="rect">
            <a:avLst/>
          </a:prstGeom>
          <a:noFill/>
        </p:spPr>
        <p:txBody>
          <a:bodyPr wrap="square" rtlCol="0">
            <a:spAutoFit/>
          </a:bodyPr>
          <a:lstStyle/>
          <a:p>
            <a:r>
              <a:rPr lang="en-US" b="1" dirty="0">
                <a:solidFill>
                  <a:srgbClr val="F79646"/>
                </a:solidFill>
                <a:ea typeface="ＭＳ Ｐゴシック" charset="0"/>
                <a:cs typeface="Gill Sans" charset="0"/>
              </a:rPr>
              <a:t>Eurobrands Consulting Pvt. Ltd.</a:t>
            </a:r>
          </a:p>
          <a:p>
            <a:endParaRPr lang="en-US" sz="1600" dirty="0" smtClean="0"/>
          </a:p>
          <a:p>
            <a:r>
              <a:rPr lang="en-US" sz="1600" dirty="0" smtClean="0"/>
              <a:t>212 </a:t>
            </a:r>
            <a:r>
              <a:rPr lang="en-US" sz="1600" dirty="0" err="1" smtClean="0"/>
              <a:t>Shahpur</a:t>
            </a:r>
            <a:r>
              <a:rPr lang="en-US" sz="1600" dirty="0" smtClean="0"/>
              <a:t> </a:t>
            </a:r>
            <a:r>
              <a:rPr lang="en-US" sz="1600" dirty="0" err="1" smtClean="0"/>
              <a:t>Jat</a:t>
            </a:r>
            <a:endParaRPr lang="en-US" sz="1600" dirty="0"/>
          </a:p>
          <a:p>
            <a:r>
              <a:rPr lang="en-US" sz="1600" dirty="0" smtClean="0"/>
              <a:t>2</a:t>
            </a:r>
            <a:r>
              <a:rPr lang="en-US" sz="1600" baseline="30000" dirty="0" smtClean="0"/>
              <a:t>nd</a:t>
            </a:r>
            <a:r>
              <a:rPr lang="en-US" sz="1600" dirty="0" smtClean="0"/>
              <a:t> Floor </a:t>
            </a:r>
          </a:p>
          <a:p>
            <a:r>
              <a:rPr lang="en-US" sz="1600" dirty="0" smtClean="0"/>
              <a:t>New Delhi – 110049</a:t>
            </a:r>
          </a:p>
          <a:p>
            <a:endParaRPr lang="en-US" sz="1600" dirty="0" smtClean="0"/>
          </a:p>
          <a:p>
            <a:r>
              <a:rPr lang="en-US" sz="1600" dirty="0" smtClean="0"/>
              <a:t>Level II – Elegance Tower</a:t>
            </a:r>
          </a:p>
          <a:p>
            <a:r>
              <a:rPr lang="en-US" sz="1600" dirty="0" err="1" smtClean="0"/>
              <a:t>Jasola</a:t>
            </a:r>
            <a:r>
              <a:rPr lang="en-US" sz="1600" dirty="0" smtClean="0"/>
              <a:t> District Centre </a:t>
            </a:r>
          </a:p>
          <a:p>
            <a:r>
              <a:rPr lang="en-US" sz="1600" dirty="0" smtClean="0"/>
              <a:t>New Delhi, 110029</a:t>
            </a:r>
          </a:p>
          <a:p>
            <a:endParaRPr lang="en-US" sz="1600" dirty="0"/>
          </a:p>
          <a:p>
            <a:r>
              <a:rPr lang="en-US" sz="1600" b="1" dirty="0"/>
              <a:t>P</a:t>
            </a:r>
            <a:r>
              <a:rPr lang="en-US" sz="1600" dirty="0"/>
              <a:t>: +91-11-4051 9481</a:t>
            </a:r>
          </a:p>
          <a:p>
            <a:r>
              <a:rPr lang="en-US" sz="1600" b="1" dirty="0"/>
              <a:t>F</a:t>
            </a:r>
            <a:r>
              <a:rPr lang="en-US" sz="1600" dirty="0"/>
              <a:t>: +91-11-4051 9482</a:t>
            </a:r>
          </a:p>
          <a:p>
            <a:endParaRPr lang="en-US" sz="1600" dirty="0" smtClean="0"/>
          </a:p>
        </p:txBody>
      </p:sp>
      <p:sp>
        <p:nvSpPr>
          <p:cNvPr id="3" name="TextBox 2"/>
          <p:cNvSpPr txBox="1"/>
          <p:nvPr/>
        </p:nvSpPr>
        <p:spPr>
          <a:xfrm>
            <a:off x="6599248" y="2787867"/>
            <a:ext cx="2141895" cy="369332"/>
          </a:xfrm>
          <a:prstGeom prst="rect">
            <a:avLst/>
          </a:prstGeom>
          <a:noFill/>
        </p:spPr>
        <p:txBody>
          <a:bodyPr wrap="none" rtlCol="0">
            <a:spAutoFit/>
          </a:bodyPr>
          <a:lstStyle/>
          <a:p>
            <a:r>
              <a:rPr lang="en-US" i="1" dirty="0" smtClean="0">
                <a:solidFill>
                  <a:srgbClr val="F79646"/>
                </a:solidFill>
              </a:rPr>
              <a:t>Our Memberships</a:t>
            </a:r>
            <a:endParaRPr lang="en-US" i="1" dirty="0">
              <a:solidFill>
                <a:srgbClr val="F79646"/>
              </a:solidFill>
            </a:endParaRPr>
          </a:p>
        </p:txBody>
      </p:sp>
      <p:pic>
        <p:nvPicPr>
          <p:cNvPr id="6" name="Picture 5" descr="Indo German Chamber of Commerce.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99248" y="4650109"/>
            <a:ext cx="2148879" cy="396199"/>
          </a:xfrm>
          <a:prstGeom prst="rect">
            <a:avLst/>
          </a:prstGeom>
        </p:spPr>
      </p:pic>
      <p:pic>
        <p:nvPicPr>
          <p:cNvPr id="9" name="Picture 8" descr="Indo Italian Chamber of Commerce.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17421" y="4161230"/>
            <a:ext cx="2148879" cy="294057"/>
          </a:xfrm>
          <a:prstGeom prst="rect">
            <a:avLst/>
          </a:prstGeom>
        </p:spPr>
      </p:pic>
      <p:pic>
        <p:nvPicPr>
          <p:cNvPr id="12" name="Picture 11" descr="The Council of EU Chambers of Commerce in India.jpe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17421" y="3271182"/>
            <a:ext cx="988777" cy="654904"/>
          </a:xfrm>
          <a:prstGeom prst="rect">
            <a:avLst/>
          </a:prstGeom>
        </p:spPr>
      </p:pic>
      <p:pic>
        <p:nvPicPr>
          <p:cNvPr id="15" name="Picture 14" descr="andreas-de-rosi.jpe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71301" y="3271182"/>
            <a:ext cx="816757" cy="816757"/>
          </a:xfrm>
          <a:prstGeom prst="rect">
            <a:avLst/>
          </a:prstGeom>
        </p:spPr>
      </p:pic>
    </p:spTree>
    <p:extLst>
      <p:ext uri="{BB962C8B-B14F-4D97-AF65-F5344CB8AC3E}">
        <p14:creationId xmlns:p14="http://schemas.microsoft.com/office/powerpoint/2010/main" val="329011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32" y="189855"/>
            <a:ext cx="8042276" cy="982542"/>
          </a:xfrm>
        </p:spPr>
        <p:txBody>
          <a:bodyPr/>
          <a:lstStyle/>
          <a:p>
            <a:r>
              <a:rPr lang="en-US" sz="3900" dirty="0">
                <a:solidFill>
                  <a:srgbClr val="F79646"/>
                </a:solidFill>
                <a:latin typeface="+mn-lt"/>
                <a:ea typeface="ＭＳ Ｐゴシック" charset="0"/>
                <a:cs typeface="Gill Sans" charset="0"/>
              </a:rPr>
              <a:t>Overview</a:t>
            </a:r>
            <a:r>
              <a:rPr lang="en-US" dirty="0" smtClean="0">
                <a:solidFill>
                  <a:srgbClr val="F79646"/>
                </a:solidFill>
              </a:rPr>
              <a:t> </a:t>
            </a:r>
            <a:endParaRPr lang="en-US" dirty="0">
              <a:solidFill>
                <a:srgbClr val="F79646"/>
              </a:solidFill>
            </a:endParaRPr>
          </a:p>
        </p:txBody>
      </p:sp>
      <p:sp>
        <p:nvSpPr>
          <p:cNvPr id="3" name="Content Placeholder 2"/>
          <p:cNvSpPr>
            <a:spLocks noGrp="1"/>
          </p:cNvSpPr>
          <p:nvPr>
            <p:ph idx="1"/>
          </p:nvPr>
        </p:nvSpPr>
        <p:spPr>
          <a:xfrm>
            <a:off x="1238370" y="2059233"/>
            <a:ext cx="6951025" cy="4604961"/>
          </a:xfrm>
        </p:spPr>
        <p:txBody>
          <a:bodyPr>
            <a:noAutofit/>
          </a:bodyPr>
          <a:lstStyle/>
          <a:p>
            <a:r>
              <a:rPr lang="en-US" sz="2000" dirty="0" smtClean="0"/>
              <a:t>About Eurobrands India</a:t>
            </a:r>
          </a:p>
          <a:p>
            <a:r>
              <a:rPr lang="en-US" sz="2000" dirty="0" smtClean="0"/>
              <a:t>Eurobrands</a:t>
            </a:r>
            <a:r>
              <a:rPr lang="en-US" sz="2000" i="1" dirty="0" smtClean="0"/>
              <a:t> Growth M</a:t>
            </a:r>
            <a:r>
              <a:rPr lang="en-US" sz="2000" i="1" baseline="30000" dirty="0" smtClean="0"/>
              <a:t>3</a:t>
            </a:r>
            <a:r>
              <a:rPr lang="en-US" sz="2000" i="1" dirty="0" smtClean="0"/>
              <a:t> </a:t>
            </a:r>
            <a:r>
              <a:rPr lang="en-US" sz="2000" dirty="0" smtClean="0"/>
              <a:t>Services </a:t>
            </a:r>
          </a:p>
          <a:p>
            <a:r>
              <a:rPr lang="en-US" sz="2000" dirty="0" smtClean="0"/>
              <a:t>Eurobrands Sector </a:t>
            </a:r>
            <a:r>
              <a:rPr lang="en-US" sz="2000" dirty="0"/>
              <a:t>/ Experience </a:t>
            </a:r>
            <a:r>
              <a:rPr lang="en-US" sz="2000" dirty="0" smtClean="0"/>
              <a:t>Matrix</a:t>
            </a:r>
          </a:p>
          <a:p>
            <a:r>
              <a:rPr lang="en-US" sz="2000" dirty="0" smtClean="0"/>
              <a:t>Eurobrands </a:t>
            </a:r>
            <a:r>
              <a:rPr lang="en-US" sz="2000" dirty="0" smtClean="0"/>
              <a:t>Directors</a:t>
            </a:r>
          </a:p>
          <a:p>
            <a:r>
              <a:rPr lang="en-US" sz="2000" dirty="0" smtClean="0"/>
              <a:t>Eurobrands Contact Details</a:t>
            </a:r>
            <a:endParaRPr lang="en-US" sz="2000" dirty="0"/>
          </a:p>
        </p:txBody>
      </p:sp>
      <p:pic>
        <p:nvPicPr>
          <p:cNvPr id="4" name="Picture 3" descr="World-Indi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4989" y="189855"/>
            <a:ext cx="1848173" cy="1361507"/>
          </a:xfrm>
          <a:prstGeom prst="rect">
            <a:avLst/>
          </a:prstGeom>
        </p:spPr>
      </p:pic>
    </p:spTree>
    <p:extLst>
      <p:ext uri="{BB962C8B-B14F-4D97-AF65-F5344CB8AC3E}">
        <p14:creationId xmlns:p14="http://schemas.microsoft.com/office/powerpoint/2010/main" val="265600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014834" y="255364"/>
            <a:ext cx="5995224"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sz="3200" dirty="0" smtClean="0">
                <a:solidFill>
                  <a:srgbClr val="F79646"/>
                </a:solidFill>
                <a:ea typeface="ＭＳ Ｐゴシック" charset="0"/>
                <a:cs typeface="Gill Sans" charset="0"/>
              </a:rPr>
              <a:t>About Eurobrands</a:t>
            </a:r>
            <a:endParaRPr lang="en-US" sz="3200" dirty="0">
              <a:solidFill>
                <a:srgbClr val="F79646"/>
              </a:solidFill>
              <a:ea typeface="ＭＳ Ｐゴシック" charset="0"/>
              <a:cs typeface="Gill Sans" charset="0"/>
            </a:endParaRPr>
          </a:p>
        </p:txBody>
      </p:sp>
      <p:sp>
        <p:nvSpPr>
          <p:cNvPr id="16386" name="Rectangle 2"/>
          <p:cNvSpPr>
            <a:spLocks/>
          </p:cNvSpPr>
          <p:nvPr/>
        </p:nvSpPr>
        <p:spPr bwMode="auto">
          <a:xfrm>
            <a:off x="1014834" y="1570324"/>
            <a:ext cx="6753958" cy="442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dirty="0"/>
              <a:t>Eurobrands provides </a:t>
            </a:r>
            <a:r>
              <a:rPr lang="en-US" sz="1400" dirty="0" err="1" smtClean="0"/>
              <a:t>customisable</a:t>
            </a:r>
            <a:r>
              <a:rPr lang="en-US" sz="1400" dirty="0" smtClean="0"/>
              <a:t> </a:t>
            </a:r>
            <a:r>
              <a:rPr lang="en-US" sz="1400" dirty="0"/>
              <a:t>solutions for companies looking to grow their business in India. </a:t>
            </a:r>
            <a:r>
              <a:rPr lang="en-US" sz="1400" dirty="0" err="1" smtClean="0"/>
              <a:t>Utilising</a:t>
            </a:r>
            <a:r>
              <a:rPr lang="en-US" sz="1400" dirty="0" smtClean="0"/>
              <a:t> </a:t>
            </a:r>
            <a:r>
              <a:rPr lang="en-US" sz="1400" dirty="0"/>
              <a:t>a comprehensive package of specialized services – from market research to marketing and sales support – Eurobrands brings products to the Indian market in the most efficient and cost effective way possible. </a:t>
            </a:r>
          </a:p>
          <a:p>
            <a:r>
              <a:rPr lang="en-US" sz="1400" dirty="0"/>
              <a:t> </a:t>
            </a:r>
          </a:p>
          <a:p>
            <a:r>
              <a:rPr lang="en-US" sz="1400" dirty="0" smtClean="0"/>
              <a:t>Eurobrands </a:t>
            </a:r>
            <a:r>
              <a:rPr lang="en-US" sz="1400" dirty="0"/>
              <a:t>dedicated team of consultants, accountants, sales executives and industry experts has over the years created a transparent and direct line to India’s trade channels. </a:t>
            </a:r>
          </a:p>
          <a:p>
            <a:r>
              <a:rPr lang="en-US" sz="1400" dirty="0"/>
              <a:t> </a:t>
            </a:r>
          </a:p>
          <a:p>
            <a:r>
              <a:rPr lang="en-US" sz="1400" dirty="0"/>
              <a:t>Eurobrands follows a three-step process to introduce its client’s product: Market Research, Market Entry and Market Expansion. </a:t>
            </a:r>
            <a:r>
              <a:rPr lang="en-US" sz="1400" dirty="0" smtClean="0"/>
              <a:t>This </a:t>
            </a:r>
            <a:r>
              <a:rPr lang="en-US" sz="1400" dirty="0"/>
              <a:t>go-to-market strategy successfully concludes with Eurobrands handling or placing purchase orders, increase sales, margin and market share, while growing their clients brand into a truly global entity.</a:t>
            </a:r>
          </a:p>
          <a:p>
            <a:r>
              <a:rPr lang="en-US" sz="1400" dirty="0"/>
              <a:t> </a:t>
            </a:r>
          </a:p>
          <a:p>
            <a:r>
              <a:rPr lang="en-US" sz="1400" dirty="0"/>
              <a:t>Eurobrands is based in New Delhi and its legal entity, infrastructure, local knowledge and specific sector expertise can be utilized by its clients to kick-start their businesses in India. </a:t>
            </a:r>
          </a:p>
          <a:p>
            <a:pPr>
              <a:lnSpc>
                <a:spcPct val="150000"/>
              </a:lnSpc>
            </a:pPr>
            <a:endParaRPr lang="en-US" sz="1500" dirty="0">
              <a:latin typeface="Arial" charset="0"/>
              <a:ea typeface="ＭＳ Ｐゴシック" charset="0"/>
              <a:cs typeface="Arial" charset="0"/>
              <a:sym typeface="Arial" charset="0"/>
            </a:endParaRPr>
          </a:p>
        </p:txBody>
      </p:sp>
      <p:sp>
        <p:nvSpPr>
          <p:cNvPr id="16387" name="Rectangle 3"/>
          <p:cNvSpPr>
            <a:spLocks/>
          </p:cNvSpPr>
          <p:nvPr/>
        </p:nvSpPr>
        <p:spPr bwMode="auto">
          <a:xfrm>
            <a:off x="1014834" y="998824"/>
            <a:ext cx="413444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700" dirty="0">
                <a:solidFill>
                  <a:srgbClr val="808080"/>
                </a:solidFill>
                <a:ea typeface="ＭＳ Ｐゴシック" charset="0"/>
                <a:cs typeface="Gill Sans" charset="0"/>
              </a:rPr>
              <a:t>Growing </a:t>
            </a:r>
            <a:r>
              <a:rPr lang="en-US" sz="1700" b="1" dirty="0">
                <a:solidFill>
                  <a:srgbClr val="808080"/>
                </a:solidFill>
                <a:ea typeface="ＭＳ Ｐゴシック" charset="0"/>
                <a:cs typeface="Gill Sans" charset="0"/>
              </a:rPr>
              <a:t>YOUR</a:t>
            </a:r>
            <a:r>
              <a:rPr lang="en-US" sz="1700" dirty="0">
                <a:solidFill>
                  <a:srgbClr val="808080"/>
                </a:solidFill>
                <a:ea typeface="ＭＳ Ｐゴシック" charset="0"/>
                <a:cs typeface="Gill Sans" charset="0"/>
              </a:rPr>
              <a:t> Business in </a:t>
            </a:r>
            <a:r>
              <a:rPr lang="en-US" sz="1700" b="1" dirty="0">
                <a:solidFill>
                  <a:srgbClr val="808080"/>
                </a:solidFill>
                <a:ea typeface="ＭＳ Ｐゴシック" charset="0"/>
                <a:cs typeface="Gill Sans" charset="0"/>
              </a:rPr>
              <a:t>INDIA</a:t>
            </a:r>
          </a:p>
        </p:txBody>
      </p:sp>
      <p:pic>
        <p:nvPicPr>
          <p:cNvPr id="1638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3064" y="314402"/>
            <a:ext cx="1395901" cy="97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99957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95112" y="259037"/>
            <a:ext cx="5676386" cy="461665"/>
          </a:xfrm>
          <a:prstGeom prst="rect">
            <a:avLst/>
          </a:prstGeom>
        </p:spPr>
        <p:txBody>
          <a:bodyPr wrap="square">
            <a:spAutoFit/>
          </a:bodyPr>
          <a:lstStyle/>
          <a:p>
            <a:r>
              <a:rPr lang="en-US" sz="2400" dirty="0">
                <a:solidFill>
                  <a:srgbClr val="F79646"/>
                </a:solidFill>
              </a:rPr>
              <a:t>The Eurobrands </a:t>
            </a:r>
            <a:r>
              <a:rPr lang="en-US" sz="2400" b="1" dirty="0">
                <a:solidFill>
                  <a:srgbClr val="F79646"/>
                </a:solidFill>
              </a:rPr>
              <a:t>Growth M</a:t>
            </a:r>
            <a:r>
              <a:rPr lang="en-US" sz="2400" b="1" baseline="30000" dirty="0">
                <a:solidFill>
                  <a:srgbClr val="F79646"/>
                </a:solidFill>
              </a:rPr>
              <a:t>3</a:t>
            </a:r>
            <a:r>
              <a:rPr lang="en-US" sz="2400" b="1" dirty="0">
                <a:solidFill>
                  <a:srgbClr val="F79646"/>
                </a:solidFill>
              </a:rPr>
              <a:t> </a:t>
            </a:r>
            <a:r>
              <a:rPr lang="en-US" sz="2400" b="1" dirty="0" smtClean="0">
                <a:solidFill>
                  <a:srgbClr val="F79646"/>
                </a:solidFill>
              </a:rPr>
              <a:t>Approach</a:t>
            </a:r>
            <a:endParaRPr lang="en-US" sz="2400" b="1" dirty="0">
              <a:solidFill>
                <a:srgbClr val="F79646"/>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2941" y="1606682"/>
            <a:ext cx="3270364" cy="2510423"/>
          </a:xfrm>
          <a:prstGeom prst="rect">
            <a:avLst/>
          </a:prstGeom>
        </p:spPr>
      </p:pic>
      <p:pic>
        <p:nvPicPr>
          <p:cNvPr id="14" name="Picture 13" descr="Macintosh HD:Users:aderosi:Desktop:Depositphotos_5334970_M.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06924" y="67442"/>
            <a:ext cx="942438" cy="1120055"/>
          </a:xfrm>
          <a:prstGeom prst="rect">
            <a:avLst/>
          </a:prstGeom>
          <a:noFill/>
          <a:ln>
            <a:noFill/>
          </a:ln>
        </p:spPr>
      </p:pic>
      <p:sp>
        <p:nvSpPr>
          <p:cNvPr id="15" name="Rectangle 14"/>
          <p:cNvSpPr/>
          <p:nvPr/>
        </p:nvSpPr>
        <p:spPr>
          <a:xfrm>
            <a:off x="578941" y="4448937"/>
            <a:ext cx="3612145" cy="1384995"/>
          </a:xfrm>
          <a:prstGeom prst="rect">
            <a:avLst/>
          </a:prstGeom>
        </p:spPr>
        <p:txBody>
          <a:bodyPr wrap="square">
            <a:spAutoFit/>
          </a:bodyPr>
          <a:lstStyle/>
          <a:p>
            <a:pPr fontAlgn="base"/>
            <a:r>
              <a:rPr lang="en-US" sz="1400" b="1" dirty="0">
                <a:solidFill>
                  <a:srgbClr val="F79646"/>
                </a:solidFill>
              </a:rPr>
              <a:t>Advantages of appointing Eurobrands</a:t>
            </a:r>
            <a:endParaRPr lang="en-US" sz="1400" dirty="0">
              <a:solidFill>
                <a:srgbClr val="F79646"/>
              </a:solidFill>
            </a:endParaRPr>
          </a:p>
          <a:p>
            <a:pPr lvl="0" fontAlgn="base"/>
            <a:endParaRPr lang="en-US" sz="1400" dirty="0" smtClean="0"/>
          </a:p>
          <a:p>
            <a:pPr marL="285750" lvl="0" indent="-285750" fontAlgn="base">
              <a:buFont typeface="Wingdings" charset="2"/>
              <a:buChar char="ü"/>
            </a:pPr>
            <a:r>
              <a:rPr lang="en-US" sz="1400" dirty="0" smtClean="0"/>
              <a:t>Fullest </a:t>
            </a:r>
            <a:r>
              <a:rPr lang="en-US" sz="1400" dirty="0"/>
              <a:t>transparency</a:t>
            </a:r>
          </a:p>
          <a:p>
            <a:pPr marL="285750" lvl="0" indent="-285750" fontAlgn="base">
              <a:buFont typeface="Wingdings" charset="2"/>
              <a:buChar char="ü"/>
            </a:pPr>
            <a:r>
              <a:rPr lang="en-US" sz="1400" dirty="0"/>
              <a:t>Faster time to market</a:t>
            </a:r>
          </a:p>
          <a:p>
            <a:pPr marL="285750" lvl="0" indent="-285750" fontAlgn="base">
              <a:buFont typeface="Wingdings" charset="2"/>
              <a:buChar char="ü"/>
            </a:pPr>
            <a:r>
              <a:rPr lang="en-US" sz="1400" dirty="0"/>
              <a:t>Freed up management time</a:t>
            </a:r>
          </a:p>
          <a:p>
            <a:pPr marL="285750" lvl="0" indent="-285750" fontAlgn="base">
              <a:buFont typeface="Wingdings" charset="2"/>
              <a:buChar char="ü"/>
            </a:pPr>
            <a:r>
              <a:rPr lang="en-US" sz="1400" dirty="0"/>
              <a:t>Better access to </a:t>
            </a:r>
            <a:r>
              <a:rPr lang="en-US" sz="1400" dirty="0" smtClean="0"/>
              <a:t>information</a:t>
            </a:r>
            <a:endParaRPr lang="en-US" sz="1400" dirty="0"/>
          </a:p>
        </p:txBody>
      </p:sp>
      <p:sp>
        <p:nvSpPr>
          <p:cNvPr id="16" name="Rectangle 15"/>
          <p:cNvSpPr/>
          <p:nvPr/>
        </p:nvSpPr>
        <p:spPr>
          <a:xfrm>
            <a:off x="4941573" y="1732845"/>
            <a:ext cx="3569460" cy="2462213"/>
          </a:xfrm>
          <a:prstGeom prst="rect">
            <a:avLst/>
          </a:prstGeom>
        </p:spPr>
        <p:txBody>
          <a:bodyPr wrap="square">
            <a:spAutoFit/>
          </a:bodyPr>
          <a:lstStyle/>
          <a:p>
            <a:pPr fontAlgn="base"/>
            <a:r>
              <a:rPr lang="en-US" sz="1400" b="1" dirty="0">
                <a:solidFill>
                  <a:srgbClr val="F79646"/>
                </a:solidFill>
              </a:rPr>
              <a:t>The Eurobrands Growth M</a:t>
            </a:r>
            <a:r>
              <a:rPr lang="en-US" sz="1400" b="1" baseline="30000" dirty="0">
                <a:solidFill>
                  <a:srgbClr val="F79646"/>
                </a:solidFill>
              </a:rPr>
              <a:t>3</a:t>
            </a:r>
            <a:r>
              <a:rPr lang="en-US" sz="1400" b="1" dirty="0">
                <a:solidFill>
                  <a:srgbClr val="F79646"/>
                </a:solidFill>
              </a:rPr>
              <a:t> Services </a:t>
            </a:r>
          </a:p>
          <a:p>
            <a:pPr fontAlgn="base"/>
            <a:r>
              <a:rPr lang="en-US" sz="1400" b="1" dirty="0"/>
              <a:t> </a:t>
            </a:r>
            <a:endParaRPr lang="en-US" sz="1400" dirty="0"/>
          </a:p>
          <a:p>
            <a:pPr fontAlgn="base"/>
            <a:r>
              <a:rPr lang="en-US" sz="1400" b="1" dirty="0" smtClean="0"/>
              <a:t>M</a:t>
            </a:r>
            <a:r>
              <a:rPr lang="en-US" sz="1400" b="1" baseline="30000" dirty="0" smtClean="0"/>
              <a:t>1</a:t>
            </a:r>
            <a:r>
              <a:rPr lang="en-US" sz="1400" b="1" dirty="0" smtClean="0"/>
              <a:t> &gt; </a:t>
            </a:r>
            <a:r>
              <a:rPr lang="en-US" sz="1400" b="1" dirty="0"/>
              <a:t>Market Research: </a:t>
            </a:r>
            <a:r>
              <a:rPr lang="en-US" sz="1400" dirty="0"/>
              <a:t>Primary &amp; Secondary </a:t>
            </a:r>
            <a:r>
              <a:rPr lang="en-US" sz="1400" dirty="0" smtClean="0"/>
              <a:t>Research</a:t>
            </a:r>
          </a:p>
          <a:p>
            <a:pPr fontAlgn="base"/>
            <a:endParaRPr lang="en-US" sz="1400" dirty="0"/>
          </a:p>
          <a:p>
            <a:pPr fontAlgn="base"/>
            <a:r>
              <a:rPr lang="en-US" sz="1400" b="1" dirty="0" smtClean="0"/>
              <a:t>M</a:t>
            </a:r>
            <a:r>
              <a:rPr lang="en-US" sz="1400" b="1" baseline="30000" dirty="0"/>
              <a:t>2</a:t>
            </a:r>
            <a:r>
              <a:rPr lang="en-US" sz="1400" b="1" dirty="0" smtClean="0"/>
              <a:t> &gt; Market </a:t>
            </a:r>
            <a:r>
              <a:rPr lang="en-US" sz="1400" b="1" dirty="0"/>
              <a:t>Entry: </a:t>
            </a:r>
            <a:r>
              <a:rPr lang="en-US" sz="1400" dirty="0"/>
              <a:t>Strategic Consultancy, HR, Legal &amp; Tax </a:t>
            </a:r>
            <a:r>
              <a:rPr lang="en-US" sz="1400" dirty="0" smtClean="0"/>
              <a:t>Advise</a:t>
            </a:r>
          </a:p>
          <a:p>
            <a:pPr fontAlgn="base"/>
            <a:endParaRPr lang="en-US" sz="1400" dirty="0"/>
          </a:p>
          <a:p>
            <a:pPr fontAlgn="base"/>
            <a:r>
              <a:rPr lang="en-US" sz="1400" b="1" dirty="0" smtClean="0"/>
              <a:t>M</a:t>
            </a:r>
            <a:r>
              <a:rPr lang="en-US" sz="1400" b="1" baseline="30000" dirty="0"/>
              <a:t>3</a:t>
            </a:r>
            <a:r>
              <a:rPr lang="en-US" sz="1400" b="1" dirty="0" smtClean="0"/>
              <a:t> &gt; </a:t>
            </a:r>
            <a:r>
              <a:rPr lang="en-US" sz="1400" b="1" dirty="0"/>
              <a:t>Market Expansion: </a:t>
            </a:r>
            <a:r>
              <a:rPr lang="en-US" sz="1400" dirty="0"/>
              <a:t>Import, </a:t>
            </a:r>
            <a:r>
              <a:rPr lang="en-US" sz="1400" dirty="0" smtClean="0"/>
              <a:t>Distribution, </a:t>
            </a:r>
            <a:r>
              <a:rPr lang="en-US" sz="1400" dirty="0"/>
              <a:t>Sales &amp; </a:t>
            </a:r>
            <a:r>
              <a:rPr lang="en-US" sz="1400" dirty="0" smtClean="0"/>
              <a:t>Marketing, Financial Planning</a:t>
            </a:r>
            <a:endParaRPr lang="en-US" sz="1400" dirty="0"/>
          </a:p>
        </p:txBody>
      </p:sp>
      <p:sp>
        <p:nvSpPr>
          <p:cNvPr id="18" name="Rectangle 17"/>
          <p:cNvSpPr/>
          <p:nvPr/>
        </p:nvSpPr>
        <p:spPr>
          <a:xfrm>
            <a:off x="902554" y="897667"/>
            <a:ext cx="7032558" cy="523220"/>
          </a:xfrm>
          <a:prstGeom prst="rect">
            <a:avLst/>
          </a:prstGeom>
        </p:spPr>
        <p:txBody>
          <a:bodyPr wrap="square">
            <a:spAutoFit/>
          </a:bodyPr>
          <a:lstStyle/>
          <a:p>
            <a:r>
              <a:rPr lang="en-US" sz="1400" i="1" dirty="0"/>
              <a:t>The Eurobrands </a:t>
            </a:r>
            <a:r>
              <a:rPr lang="en-US" sz="1400" b="1" i="1" dirty="0">
                <a:solidFill>
                  <a:srgbClr val="F79646"/>
                </a:solidFill>
              </a:rPr>
              <a:t>GROWTH M</a:t>
            </a:r>
            <a:r>
              <a:rPr lang="en-US" sz="1400" b="1" i="1" baseline="30000" dirty="0">
                <a:solidFill>
                  <a:srgbClr val="F79646"/>
                </a:solidFill>
              </a:rPr>
              <a:t>3</a:t>
            </a:r>
            <a:r>
              <a:rPr lang="en-US" sz="1400" b="1" i="1" dirty="0">
                <a:solidFill>
                  <a:srgbClr val="F79646"/>
                </a:solidFill>
              </a:rPr>
              <a:t> </a:t>
            </a:r>
            <a:r>
              <a:rPr lang="en-US" sz="1400" i="1" dirty="0"/>
              <a:t>model is a strategic and long term approach to grow our clients business successfully in </a:t>
            </a:r>
            <a:r>
              <a:rPr lang="en-US" sz="1400" i="1" dirty="0" smtClean="0"/>
              <a:t>India.</a:t>
            </a:r>
            <a:endParaRPr lang="en-US" sz="1400" i="1" dirty="0"/>
          </a:p>
        </p:txBody>
      </p:sp>
      <p:sp>
        <p:nvSpPr>
          <p:cNvPr id="2" name="Rectangle 1"/>
          <p:cNvSpPr/>
          <p:nvPr/>
        </p:nvSpPr>
        <p:spPr>
          <a:xfrm>
            <a:off x="3916868" y="4833527"/>
            <a:ext cx="5227132" cy="1169551"/>
          </a:xfrm>
          <a:prstGeom prst="rect">
            <a:avLst/>
          </a:prstGeom>
        </p:spPr>
        <p:txBody>
          <a:bodyPr wrap="square">
            <a:spAutoFit/>
          </a:bodyPr>
          <a:lstStyle/>
          <a:p>
            <a:pPr marL="285750" lvl="0" indent="-285750" fontAlgn="base">
              <a:buFont typeface="Wingdings" charset="2"/>
              <a:buChar char="ü"/>
            </a:pPr>
            <a:r>
              <a:rPr lang="en-US" sz="1400" dirty="0"/>
              <a:t>Direct customer relationship in India</a:t>
            </a:r>
          </a:p>
          <a:p>
            <a:pPr marL="285750" lvl="0" indent="-285750" fontAlgn="base">
              <a:buFont typeface="Wingdings" charset="2"/>
              <a:buChar char="ü"/>
            </a:pPr>
            <a:r>
              <a:rPr lang="en-US" sz="1400" dirty="0"/>
              <a:t>No high margins on product sales in India</a:t>
            </a:r>
          </a:p>
          <a:p>
            <a:pPr marL="285750" lvl="0" indent="-285750" fontAlgn="base">
              <a:buFont typeface="Wingdings" charset="2"/>
              <a:buChar char="ü"/>
            </a:pPr>
            <a:r>
              <a:rPr lang="en-US" sz="1400" dirty="0"/>
              <a:t>Immediate feedback from the Indian market </a:t>
            </a:r>
          </a:p>
          <a:p>
            <a:pPr marL="285750" lvl="0" indent="-285750" fontAlgn="base">
              <a:buFont typeface="Wingdings" charset="2"/>
              <a:buChar char="ü"/>
            </a:pPr>
            <a:r>
              <a:rPr lang="en-US" sz="1400" dirty="0"/>
              <a:t>100% ownership and control of the brand / venture</a:t>
            </a:r>
          </a:p>
          <a:p>
            <a:pPr marL="285750" lvl="0" indent="-285750" fontAlgn="base">
              <a:buFont typeface="Wingdings" charset="2"/>
              <a:buChar char="ü"/>
            </a:pPr>
            <a:r>
              <a:rPr lang="en-US" sz="1400" dirty="0"/>
              <a:t>Adequate marketing </a:t>
            </a:r>
            <a:r>
              <a:rPr lang="en-US" sz="1400" dirty="0" smtClean="0"/>
              <a:t>activities</a:t>
            </a:r>
            <a:endParaRPr lang="en-US" sz="1400" dirty="0"/>
          </a:p>
        </p:txBody>
      </p:sp>
    </p:spTree>
    <p:extLst>
      <p:ext uri="{BB962C8B-B14F-4D97-AF65-F5344CB8AC3E}">
        <p14:creationId xmlns:p14="http://schemas.microsoft.com/office/powerpoint/2010/main" val="21676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05" y="1626148"/>
            <a:ext cx="1332020" cy="986001"/>
          </a:xfrm>
          <a:prstGeom prst="rect">
            <a:avLst/>
          </a:prstGeom>
        </p:spPr>
      </p:pic>
      <p:sp>
        <p:nvSpPr>
          <p:cNvPr id="10" name="Rectangle 9"/>
          <p:cNvSpPr/>
          <p:nvPr/>
        </p:nvSpPr>
        <p:spPr>
          <a:xfrm>
            <a:off x="2420562" y="1325457"/>
            <a:ext cx="5521420" cy="1169551"/>
          </a:xfrm>
          <a:prstGeom prst="rect">
            <a:avLst/>
          </a:prstGeom>
        </p:spPr>
        <p:txBody>
          <a:bodyPr wrap="square">
            <a:spAutoFit/>
          </a:bodyPr>
          <a:lstStyle/>
          <a:p>
            <a:r>
              <a:rPr lang="en-US" sz="1400" dirty="0" smtClean="0"/>
              <a:t>Eurobrands </a:t>
            </a:r>
            <a:r>
              <a:rPr lang="en-US" sz="1400" dirty="0"/>
              <a:t>provides its clients all the relevant information about the Indian market. Eurobrands will assess the market potential of its clients in India. </a:t>
            </a:r>
            <a:endParaRPr lang="en-US" sz="1400" dirty="0" smtClean="0"/>
          </a:p>
          <a:p>
            <a:r>
              <a:rPr lang="en-US" sz="1400" dirty="0" smtClean="0"/>
              <a:t>The Services include primary and secondary market research as well as business and marketing research. </a:t>
            </a:r>
            <a:endParaRPr lang="en-US" sz="14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25630" y="2727462"/>
            <a:ext cx="5756581" cy="24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 name="Rectangle 4"/>
          <p:cNvSpPr>
            <a:spLocks/>
          </p:cNvSpPr>
          <p:nvPr/>
        </p:nvSpPr>
        <p:spPr bwMode="auto">
          <a:xfrm>
            <a:off x="2420562" y="5218571"/>
            <a:ext cx="5661649" cy="42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50000"/>
              </a:lnSpc>
            </a:pPr>
            <a:r>
              <a:rPr lang="en-US" sz="1200" i="1" dirty="0" smtClean="0">
                <a:ea typeface="ＭＳ Ｐゴシック" charset="0"/>
                <a:cs typeface="Times New Roman" charset="0"/>
                <a:sym typeface="Times New Roman" charset="0"/>
              </a:rPr>
              <a:t>Focus on existing 4Ps </a:t>
            </a:r>
            <a:r>
              <a:rPr lang="en-US" sz="1200" i="1" dirty="0">
                <a:ea typeface="ＭＳ Ｐゴシック" charset="0"/>
                <a:cs typeface="Times New Roman" charset="0"/>
                <a:sym typeface="Times New Roman" charset="0"/>
              </a:rPr>
              <a:t>(</a:t>
            </a:r>
            <a:r>
              <a:rPr lang="en-US" sz="1200" i="1" dirty="0" smtClean="0">
                <a:ea typeface="ＭＳ Ｐゴシック" charset="0"/>
                <a:cs typeface="Times New Roman" charset="0"/>
                <a:sym typeface="Times New Roman" charset="0"/>
              </a:rPr>
              <a:t>product, promotion, price, place) of competitors in India. </a:t>
            </a:r>
            <a:endParaRPr lang="en-US" sz="1200" i="1" dirty="0">
              <a:ea typeface="ＭＳ Ｐゴシック" charset="0"/>
              <a:cs typeface="Times New Roman" charset="0"/>
              <a:sym typeface="Times New Roman" charset="0"/>
            </a:endParaRPr>
          </a:p>
        </p:txBody>
      </p:sp>
      <p:sp>
        <p:nvSpPr>
          <p:cNvPr id="15" name="Rectangle 14"/>
          <p:cNvSpPr/>
          <p:nvPr/>
        </p:nvSpPr>
        <p:spPr>
          <a:xfrm>
            <a:off x="1112425" y="287996"/>
            <a:ext cx="6969786" cy="523220"/>
          </a:xfrm>
          <a:prstGeom prst="rect">
            <a:avLst/>
          </a:prstGeom>
        </p:spPr>
        <p:txBody>
          <a:bodyPr wrap="square">
            <a:spAutoFit/>
          </a:bodyPr>
          <a:lstStyle/>
          <a:p>
            <a:r>
              <a:rPr lang="en-US" sz="2800" dirty="0">
                <a:solidFill>
                  <a:srgbClr val="F79646"/>
                </a:solidFill>
              </a:rPr>
              <a:t>Services</a:t>
            </a:r>
            <a:r>
              <a:rPr lang="en-US" sz="2800" dirty="0" smtClean="0">
                <a:solidFill>
                  <a:srgbClr val="F79646"/>
                </a:solidFill>
              </a:rPr>
              <a:t>: Growth M</a:t>
            </a:r>
            <a:r>
              <a:rPr lang="en-US" sz="2800" baseline="30000" dirty="0" smtClean="0">
                <a:solidFill>
                  <a:srgbClr val="F79646"/>
                </a:solidFill>
              </a:rPr>
              <a:t>1</a:t>
            </a:r>
            <a:r>
              <a:rPr lang="en-US" sz="2800" dirty="0">
                <a:solidFill>
                  <a:srgbClr val="F79646"/>
                </a:solidFill>
              </a:rPr>
              <a:t> </a:t>
            </a:r>
            <a:r>
              <a:rPr lang="en-US" sz="2800" dirty="0" smtClean="0">
                <a:solidFill>
                  <a:srgbClr val="F79646"/>
                </a:solidFill>
              </a:rPr>
              <a:t>&gt; </a:t>
            </a:r>
            <a:r>
              <a:rPr lang="en-US" sz="2800" b="1" dirty="0" smtClean="0">
                <a:solidFill>
                  <a:srgbClr val="F79646"/>
                </a:solidFill>
              </a:rPr>
              <a:t>Market Research </a:t>
            </a:r>
            <a:endParaRPr lang="en-US" sz="2800" b="1" dirty="0"/>
          </a:p>
        </p:txBody>
      </p:sp>
    </p:spTree>
    <p:extLst>
      <p:ext uri="{BB962C8B-B14F-4D97-AF65-F5344CB8AC3E}">
        <p14:creationId xmlns:p14="http://schemas.microsoft.com/office/powerpoint/2010/main" val="3904390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120" y="1529984"/>
            <a:ext cx="1332020" cy="93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Rectangle 6"/>
          <p:cNvSpPr/>
          <p:nvPr/>
        </p:nvSpPr>
        <p:spPr>
          <a:xfrm>
            <a:off x="2503029" y="1253469"/>
            <a:ext cx="5024349" cy="1384995"/>
          </a:xfrm>
          <a:prstGeom prst="rect">
            <a:avLst/>
          </a:prstGeom>
        </p:spPr>
        <p:txBody>
          <a:bodyPr wrap="square">
            <a:spAutoFit/>
          </a:bodyPr>
          <a:lstStyle/>
          <a:p>
            <a:r>
              <a:rPr lang="en-US" sz="1400" dirty="0"/>
              <a:t>Eurobrands identifies together with the client the best way to enter the Indian market. Eurobrands will build up the needed infrastructure, hire the local management and train the distribution and marketing partners. </a:t>
            </a:r>
          </a:p>
          <a:p>
            <a:r>
              <a:rPr lang="en-US" sz="1400" dirty="0"/>
              <a:t>Within one to two years our client’s business in India is likely to reach break even.</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9007" y="2742830"/>
            <a:ext cx="5094033" cy="2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Rectangle 4"/>
          <p:cNvSpPr>
            <a:spLocks/>
          </p:cNvSpPr>
          <p:nvPr/>
        </p:nvSpPr>
        <p:spPr bwMode="auto">
          <a:xfrm>
            <a:off x="2569006" y="5460613"/>
            <a:ext cx="4663719"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50000"/>
              </a:lnSpc>
            </a:pPr>
            <a:r>
              <a:rPr lang="en-US" sz="1200" i="1" dirty="0" smtClean="0">
                <a:ea typeface="ＭＳ Ｐゴシック" charset="0"/>
                <a:cs typeface="Times New Roman" charset="0"/>
                <a:sym typeface="Times New Roman" charset="0"/>
              </a:rPr>
              <a:t>Selecting the best market entry strategy for each client in India.</a:t>
            </a:r>
            <a:endParaRPr lang="en-US" sz="1200" i="1" dirty="0">
              <a:ea typeface="ＭＳ Ｐゴシック" charset="0"/>
              <a:cs typeface="Times New Roman" charset="0"/>
              <a:sym typeface="Times New Roman" charset="0"/>
            </a:endParaRPr>
          </a:p>
        </p:txBody>
      </p:sp>
      <p:sp>
        <p:nvSpPr>
          <p:cNvPr id="11" name="Rectangle 10"/>
          <p:cNvSpPr/>
          <p:nvPr/>
        </p:nvSpPr>
        <p:spPr>
          <a:xfrm>
            <a:off x="1112425" y="287996"/>
            <a:ext cx="6969786" cy="523220"/>
          </a:xfrm>
          <a:prstGeom prst="rect">
            <a:avLst/>
          </a:prstGeom>
        </p:spPr>
        <p:txBody>
          <a:bodyPr wrap="square">
            <a:spAutoFit/>
          </a:bodyPr>
          <a:lstStyle/>
          <a:p>
            <a:r>
              <a:rPr lang="en-US" sz="2800" dirty="0">
                <a:solidFill>
                  <a:srgbClr val="F79646"/>
                </a:solidFill>
              </a:rPr>
              <a:t>Services</a:t>
            </a:r>
            <a:r>
              <a:rPr lang="en-US" sz="2800" dirty="0" smtClean="0">
                <a:solidFill>
                  <a:srgbClr val="F79646"/>
                </a:solidFill>
              </a:rPr>
              <a:t>: Growth M</a:t>
            </a:r>
            <a:r>
              <a:rPr lang="en-US" sz="2800" baseline="30000" dirty="0" smtClean="0">
                <a:solidFill>
                  <a:srgbClr val="F79646"/>
                </a:solidFill>
              </a:rPr>
              <a:t>2</a:t>
            </a:r>
            <a:r>
              <a:rPr lang="en-US" sz="2800" dirty="0" smtClean="0">
                <a:solidFill>
                  <a:srgbClr val="F79646"/>
                </a:solidFill>
              </a:rPr>
              <a:t> &gt; </a:t>
            </a:r>
            <a:r>
              <a:rPr lang="en-US" sz="2800" b="1" dirty="0" smtClean="0">
                <a:solidFill>
                  <a:srgbClr val="F79646"/>
                </a:solidFill>
              </a:rPr>
              <a:t>Market Entry</a:t>
            </a:r>
            <a:endParaRPr lang="en-US" sz="2800" b="1" dirty="0"/>
          </a:p>
        </p:txBody>
      </p:sp>
    </p:spTree>
    <p:extLst>
      <p:ext uri="{BB962C8B-B14F-4D97-AF65-F5344CB8AC3E}">
        <p14:creationId xmlns:p14="http://schemas.microsoft.com/office/powerpoint/2010/main" val="239007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7600" y="1484665"/>
            <a:ext cx="5835817" cy="954107"/>
          </a:xfrm>
          <a:prstGeom prst="rect">
            <a:avLst/>
          </a:prstGeom>
        </p:spPr>
        <p:txBody>
          <a:bodyPr wrap="square">
            <a:spAutoFit/>
          </a:bodyPr>
          <a:lstStyle/>
          <a:p>
            <a:pPr lvl="0" fontAlgn="base"/>
            <a:r>
              <a:rPr lang="en-US" sz="1400" dirty="0" err="1" smtClean="0"/>
              <a:t>Organising</a:t>
            </a:r>
            <a:r>
              <a:rPr lang="en-US" sz="1400" dirty="0" smtClean="0"/>
              <a:t> </a:t>
            </a:r>
            <a:r>
              <a:rPr lang="en-US" sz="1400" dirty="0"/>
              <a:t>of </a:t>
            </a:r>
            <a:r>
              <a:rPr lang="en-US" sz="1400" b="1" dirty="0">
                <a:solidFill>
                  <a:srgbClr val="F79646"/>
                </a:solidFill>
              </a:rPr>
              <a:t>B2B Matchmaking Meetings </a:t>
            </a:r>
            <a:r>
              <a:rPr lang="en-US" sz="1400" dirty="0"/>
              <a:t>for companies looking to export their products directly to Indian </a:t>
            </a:r>
            <a:r>
              <a:rPr lang="en-US" sz="1400" dirty="0" smtClean="0"/>
              <a:t>buyers</a:t>
            </a:r>
            <a:r>
              <a:rPr lang="en-US" sz="1400" dirty="0"/>
              <a:t>. </a:t>
            </a:r>
            <a:r>
              <a:rPr lang="en-US" sz="1400" dirty="0" smtClean="0">
                <a:sym typeface="Arial" charset="0"/>
              </a:rPr>
              <a:t>Eurobrands provides </a:t>
            </a:r>
            <a:r>
              <a:rPr lang="en-US" sz="1400" dirty="0">
                <a:sym typeface="Arial" charset="0"/>
              </a:rPr>
              <a:t>a full business-to-business relationship-building service that can develop contacts, supply lines and sales </a:t>
            </a:r>
            <a:r>
              <a:rPr lang="en-US" sz="1400" dirty="0" smtClean="0">
                <a:sym typeface="Arial" charset="0"/>
              </a:rPr>
              <a:t>opportunities.</a:t>
            </a:r>
            <a:endParaRPr lang="en-US" sz="1400" dirty="0"/>
          </a:p>
        </p:txBody>
      </p:sp>
      <p:pic>
        <p:nvPicPr>
          <p:cNvPr id="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6921" y="1689062"/>
            <a:ext cx="1234422" cy="74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921" y="3126788"/>
            <a:ext cx="1258884" cy="86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Rectangle 6"/>
          <p:cNvSpPr/>
          <p:nvPr/>
        </p:nvSpPr>
        <p:spPr>
          <a:xfrm>
            <a:off x="2372736" y="2876227"/>
            <a:ext cx="5585737" cy="1384995"/>
          </a:xfrm>
          <a:prstGeom prst="rect">
            <a:avLst/>
          </a:prstGeom>
        </p:spPr>
        <p:txBody>
          <a:bodyPr wrap="square">
            <a:spAutoFit/>
          </a:bodyPr>
          <a:lstStyle/>
          <a:p>
            <a:pPr fontAlgn="base"/>
            <a:r>
              <a:rPr lang="en-US" sz="1400" dirty="0"/>
              <a:t>Incoming &amp; Outgoing </a:t>
            </a:r>
            <a:r>
              <a:rPr lang="en-US" sz="1400" b="1" dirty="0">
                <a:solidFill>
                  <a:srgbClr val="F79646"/>
                </a:solidFill>
              </a:rPr>
              <a:t>Trade Delegations </a:t>
            </a:r>
            <a:r>
              <a:rPr lang="en-US" sz="1400" dirty="0"/>
              <a:t>visits for trade support institutions like chambers of commerce &amp; embassies. The Eurobrands delegations help institutions and SMEs to </a:t>
            </a:r>
            <a:r>
              <a:rPr lang="en-US" sz="1400" dirty="0">
                <a:sym typeface="Arial" charset="0"/>
              </a:rPr>
              <a:t>identify opportunities and gaps in the market, find potential partnerships and explore the environment that they are entering.</a:t>
            </a:r>
            <a:endParaRPr lang="en-US" sz="1400" dirty="0"/>
          </a:p>
          <a:p>
            <a:pPr lvl="0" fontAlgn="base"/>
            <a:endParaRPr lang="en-US" sz="1400" dirty="0"/>
          </a:p>
        </p:txBody>
      </p:sp>
      <p:sp>
        <p:nvSpPr>
          <p:cNvPr id="8" name="Rectangle 7"/>
          <p:cNvSpPr/>
          <p:nvPr/>
        </p:nvSpPr>
        <p:spPr>
          <a:xfrm>
            <a:off x="1276493" y="286585"/>
            <a:ext cx="6283875" cy="523220"/>
          </a:xfrm>
          <a:prstGeom prst="rect">
            <a:avLst/>
          </a:prstGeom>
        </p:spPr>
        <p:txBody>
          <a:bodyPr wrap="none">
            <a:spAutoFit/>
          </a:bodyPr>
          <a:lstStyle/>
          <a:p>
            <a:r>
              <a:rPr lang="en-US" sz="2800" dirty="0" smtClean="0">
                <a:solidFill>
                  <a:srgbClr val="F79646"/>
                </a:solidFill>
              </a:rPr>
              <a:t>Services</a:t>
            </a:r>
            <a:r>
              <a:rPr lang="en-US" sz="2800" dirty="0">
                <a:solidFill>
                  <a:srgbClr val="F79646"/>
                </a:solidFill>
              </a:rPr>
              <a:t>: Growth </a:t>
            </a:r>
            <a:r>
              <a:rPr lang="en-US" sz="2800" dirty="0" smtClean="0">
                <a:solidFill>
                  <a:srgbClr val="F79646"/>
                </a:solidFill>
              </a:rPr>
              <a:t>M</a:t>
            </a:r>
            <a:r>
              <a:rPr lang="en-US" sz="2800" baseline="30000" dirty="0" smtClean="0">
                <a:solidFill>
                  <a:srgbClr val="F79646"/>
                </a:solidFill>
              </a:rPr>
              <a:t>2</a:t>
            </a:r>
            <a:r>
              <a:rPr lang="en-US" sz="2800" dirty="0" smtClean="0">
                <a:solidFill>
                  <a:srgbClr val="F79646"/>
                </a:solidFill>
              </a:rPr>
              <a:t> &gt; </a:t>
            </a:r>
            <a:r>
              <a:rPr lang="en-US" sz="2800" b="1" dirty="0" smtClean="0">
                <a:solidFill>
                  <a:srgbClr val="F79646"/>
                </a:solidFill>
              </a:rPr>
              <a:t>Market Entry</a:t>
            </a:r>
            <a:endParaRPr lang="en-US" sz="2800" b="1" dirty="0"/>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6855" y="4671639"/>
            <a:ext cx="919984" cy="7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TextBox 9"/>
          <p:cNvSpPr txBox="1"/>
          <p:nvPr/>
        </p:nvSpPr>
        <p:spPr>
          <a:xfrm>
            <a:off x="2405915" y="4465476"/>
            <a:ext cx="5319396" cy="1169551"/>
          </a:xfrm>
          <a:prstGeom prst="rect">
            <a:avLst/>
          </a:prstGeom>
          <a:noFill/>
        </p:spPr>
        <p:txBody>
          <a:bodyPr wrap="square" rtlCol="0">
            <a:spAutoFit/>
          </a:bodyPr>
          <a:lstStyle/>
          <a:p>
            <a:r>
              <a:rPr lang="en-US" sz="1400" b="1" dirty="0" smtClean="0">
                <a:solidFill>
                  <a:srgbClr val="F79646"/>
                </a:solidFill>
              </a:rPr>
              <a:t>Financial Advisory Services </a:t>
            </a:r>
            <a:r>
              <a:rPr lang="en-US" sz="1400" dirty="0"/>
              <a:t>to help </a:t>
            </a:r>
            <a:r>
              <a:rPr lang="en-US" sz="1400" dirty="0" smtClean="0"/>
              <a:t>identify </a:t>
            </a:r>
            <a:r>
              <a:rPr lang="en-US" sz="1400" dirty="0"/>
              <a:t>the best </a:t>
            </a:r>
            <a:r>
              <a:rPr lang="en-US" sz="1400" dirty="0" smtClean="0"/>
              <a:t>funding and growth opportunities. This service includes merger and acquisition advise / buy side advisory services like identification of potential target, definition of business strategy, financial and legal due diligence, negotiating the definitive agreements etc. </a:t>
            </a:r>
            <a:endParaRPr lang="en-US" dirty="0"/>
          </a:p>
        </p:txBody>
      </p:sp>
    </p:spTree>
    <p:extLst>
      <p:ext uri="{BB962C8B-B14F-4D97-AF65-F5344CB8AC3E}">
        <p14:creationId xmlns:p14="http://schemas.microsoft.com/office/powerpoint/2010/main" val="175039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9665" y="1175678"/>
            <a:ext cx="3551378" cy="1600438"/>
          </a:xfrm>
          <a:prstGeom prst="rect">
            <a:avLst/>
          </a:prstGeom>
        </p:spPr>
        <p:txBody>
          <a:bodyPr wrap="square">
            <a:spAutoFit/>
          </a:bodyPr>
          <a:lstStyle/>
          <a:p>
            <a:r>
              <a:rPr lang="en-US" sz="1400" dirty="0" smtClean="0"/>
              <a:t>Eurobrands </a:t>
            </a:r>
            <a:r>
              <a:rPr lang="en-US" sz="1400" dirty="0"/>
              <a:t>supports the clients business during the </a:t>
            </a:r>
            <a:r>
              <a:rPr lang="en-US" sz="1400" dirty="0" err="1"/>
              <a:t>stabilisation</a:t>
            </a:r>
            <a:r>
              <a:rPr lang="en-US" sz="1400" dirty="0"/>
              <a:t> and expansion process</a:t>
            </a:r>
            <a:r>
              <a:rPr lang="en-US" sz="1400" dirty="0" smtClean="0"/>
              <a:t>. </a:t>
            </a:r>
          </a:p>
          <a:p>
            <a:r>
              <a:rPr lang="en-US" sz="1400" dirty="0" smtClean="0"/>
              <a:t>Eurobrands </a:t>
            </a:r>
            <a:r>
              <a:rPr lang="en-US" sz="1400" dirty="0"/>
              <a:t>helps to expand the clients business beyond the initial region and </a:t>
            </a:r>
            <a:r>
              <a:rPr lang="en-US" sz="1400" dirty="0" err="1"/>
              <a:t>optimises</a:t>
            </a:r>
            <a:r>
              <a:rPr lang="en-US" sz="1400" dirty="0"/>
              <a:t> the long term growth and return on investment.</a:t>
            </a:r>
          </a:p>
        </p:txBody>
      </p:sp>
      <p:pic>
        <p:nvPicPr>
          <p:cNvPr id="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4645" y="1414272"/>
            <a:ext cx="1332019" cy="83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98267" y="1280788"/>
            <a:ext cx="2623331" cy="268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Rectangle 9"/>
          <p:cNvSpPr/>
          <p:nvPr/>
        </p:nvSpPr>
        <p:spPr>
          <a:xfrm>
            <a:off x="979136" y="369215"/>
            <a:ext cx="7081911" cy="523220"/>
          </a:xfrm>
          <a:prstGeom prst="rect">
            <a:avLst/>
          </a:prstGeom>
        </p:spPr>
        <p:txBody>
          <a:bodyPr wrap="none">
            <a:spAutoFit/>
          </a:bodyPr>
          <a:lstStyle/>
          <a:p>
            <a:r>
              <a:rPr lang="en-US" sz="2800" dirty="0" smtClean="0">
                <a:solidFill>
                  <a:srgbClr val="F79646"/>
                </a:solidFill>
              </a:rPr>
              <a:t>Services</a:t>
            </a:r>
            <a:r>
              <a:rPr lang="en-US" sz="2800" dirty="0">
                <a:solidFill>
                  <a:srgbClr val="F79646"/>
                </a:solidFill>
              </a:rPr>
              <a:t>: Growth </a:t>
            </a:r>
            <a:r>
              <a:rPr lang="en-US" sz="2800" dirty="0" smtClean="0">
                <a:solidFill>
                  <a:srgbClr val="F79646"/>
                </a:solidFill>
              </a:rPr>
              <a:t>M</a:t>
            </a:r>
            <a:r>
              <a:rPr lang="en-US" sz="2800" baseline="30000" dirty="0" smtClean="0">
                <a:solidFill>
                  <a:srgbClr val="F79646"/>
                </a:solidFill>
              </a:rPr>
              <a:t>3 </a:t>
            </a:r>
            <a:r>
              <a:rPr lang="en-US" sz="2800" dirty="0" smtClean="0">
                <a:solidFill>
                  <a:srgbClr val="F79646"/>
                </a:solidFill>
              </a:rPr>
              <a:t>&gt; </a:t>
            </a:r>
            <a:r>
              <a:rPr lang="en-US" sz="2800" b="1" dirty="0" smtClean="0">
                <a:solidFill>
                  <a:srgbClr val="F79646"/>
                </a:solidFill>
              </a:rPr>
              <a:t>Market Expansion</a:t>
            </a:r>
            <a:endParaRPr lang="en-US" sz="2800" b="1" dirty="0"/>
          </a:p>
        </p:txBody>
      </p:sp>
      <p:pic>
        <p:nvPicPr>
          <p:cNvPr id="11" name="Picture 10" descr="egus Office Space in New Delhi Elegance"/>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31043" y="5294839"/>
            <a:ext cx="1627289" cy="9451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descr="egus Office Space in New Delhi Elegance"/>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95990" y="4122493"/>
            <a:ext cx="1214726" cy="9096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p:cNvSpPr/>
          <p:nvPr/>
        </p:nvSpPr>
        <p:spPr>
          <a:xfrm>
            <a:off x="1053360" y="3163522"/>
            <a:ext cx="4564952" cy="2246769"/>
          </a:xfrm>
          <a:prstGeom prst="rect">
            <a:avLst/>
          </a:prstGeom>
        </p:spPr>
        <p:txBody>
          <a:bodyPr wrap="square">
            <a:spAutoFit/>
          </a:bodyPr>
          <a:lstStyle/>
          <a:p>
            <a:pPr lvl="0"/>
            <a:r>
              <a:rPr lang="en-US" sz="1400" b="1" dirty="0" smtClean="0"/>
              <a:t>Market Expansion Services include:</a:t>
            </a:r>
          </a:p>
          <a:p>
            <a:pPr lvl="0"/>
            <a:endParaRPr lang="en-US" sz="1400" dirty="0"/>
          </a:p>
          <a:p>
            <a:pPr marL="285750" lvl="0" indent="-285750">
              <a:buFont typeface="Arial"/>
              <a:buChar char="•"/>
            </a:pPr>
            <a:r>
              <a:rPr lang="en-US" sz="1400" dirty="0" smtClean="0"/>
              <a:t>360 degree sales &amp; marketing services</a:t>
            </a:r>
          </a:p>
          <a:p>
            <a:pPr marL="285750" lvl="0" indent="-285750">
              <a:buFont typeface="Arial"/>
              <a:buChar char="•"/>
            </a:pPr>
            <a:r>
              <a:rPr lang="en-US" sz="1400" dirty="0" smtClean="0"/>
              <a:t>Dedicated Customer Relationship Management </a:t>
            </a:r>
            <a:r>
              <a:rPr lang="en-US" sz="1400" dirty="0"/>
              <a:t>(leads, contacts, accounts, potentials, invoices, inventory, customized workflows)</a:t>
            </a:r>
          </a:p>
          <a:p>
            <a:pPr marL="285750" lvl="0" indent="-285750">
              <a:buFont typeface="Arial"/>
              <a:buChar char="•"/>
            </a:pPr>
            <a:r>
              <a:rPr lang="en-US" sz="1400" dirty="0" smtClean="0"/>
              <a:t>Transparent expense and sales reports</a:t>
            </a:r>
          </a:p>
          <a:p>
            <a:pPr marL="285750" lvl="0" indent="-285750">
              <a:buFont typeface="Arial"/>
              <a:buChar char="•"/>
            </a:pPr>
            <a:r>
              <a:rPr lang="en-US" sz="1400" dirty="0" smtClean="0"/>
              <a:t>Dedicated office space and secretarial services </a:t>
            </a:r>
          </a:p>
          <a:p>
            <a:pPr marL="285750" lvl="0" indent="-285750">
              <a:buFont typeface="Arial"/>
              <a:buChar char="•"/>
            </a:pPr>
            <a:r>
              <a:rPr lang="en-US" sz="1400" dirty="0" smtClean="0"/>
              <a:t>Trade &amp; Distribution platform</a:t>
            </a:r>
          </a:p>
          <a:p>
            <a:pPr marL="285750" lvl="0" indent="-285750">
              <a:buFont typeface="Arial"/>
              <a:buChar char="•"/>
            </a:pPr>
            <a:r>
              <a:rPr lang="en-US" sz="1400" dirty="0" smtClean="0"/>
              <a:t>Warehousing and Logistics</a:t>
            </a:r>
          </a:p>
        </p:txBody>
      </p:sp>
    </p:spTree>
    <p:extLst>
      <p:ext uri="{BB962C8B-B14F-4D97-AF65-F5344CB8AC3E}">
        <p14:creationId xmlns:p14="http://schemas.microsoft.com/office/powerpoint/2010/main" val="334083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222" y="1187497"/>
            <a:ext cx="8227024" cy="5401478"/>
          </a:xfrm>
          <a:prstGeom prst="rect">
            <a:avLst/>
          </a:prstGeom>
        </p:spPr>
        <p:txBody>
          <a:bodyPr wrap="square">
            <a:spAutoFit/>
          </a:bodyPr>
          <a:lstStyle/>
          <a:p>
            <a:pPr>
              <a:spcAft>
                <a:spcPts val="600"/>
              </a:spcAft>
            </a:pPr>
            <a:r>
              <a:rPr lang="en-US" sz="1600" b="1" dirty="0">
                <a:solidFill>
                  <a:srgbClr val="F79646"/>
                </a:solidFill>
              </a:rPr>
              <a:t>Business Planning &amp; Company Structuring</a:t>
            </a:r>
          </a:p>
          <a:p>
            <a:pPr marL="285750" indent="-285750">
              <a:buFont typeface="Arial"/>
              <a:buChar char="•"/>
            </a:pPr>
            <a:r>
              <a:rPr lang="en-US" sz="1400" dirty="0"/>
              <a:t>Financial forecast (income / expenses planning) of the India operations</a:t>
            </a:r>
          </a:p>
          <a:p>
            <a:pPr marL="285750" indent="-285750">
              <a:buFont typeface="Arial"/>
              <a:buChar char="•"/>
            </a:pPr>
            <a:r>
              <a:rPr lang="en-US" sz="1400" dirty="0"/>
              <a:t>Calculation of Return of Investment (“ROI”) under consideration of various market scenarios</a:t>
            </a:r>
          </a:p>
          <a:p>
            <a:pPr marL="285750" indent="-285750">
              <a:buFont typeface="Arial"/>
              <a:buChar char="•"/>
            </a:pPr>
            <a:r>
              <a:rPr lang="en-US" sz="1400" dirty="0"/>
              <a:t>Tax and ownership structuring to </a:t>
            </a:r>
            <a:r>
              <a:rPr lang="en-US" sz="1400" dirty="0" err="1"/>
              <a:t>optimise</a:t>
            </a:r>
            <a:r>
              <a:rPr lang="en-US" sz="1400" dirty="0"/>
              <a:t> the resources within the parameters of the Reserve Bank of India</a:t>
            </a:r>
          </a:p>
          <a:p>
            <a:pPr lvl="1"/>
            <a:endParaRPr lang="en-US" sz="1600" dirty="0" smtClean="0"/>
          </a:p>
          <a:p>
            <a:pPr>
              <a:spcAft>
                <a:spcPts val="600"/>
              </a:spcAft>
            </a:pPr>
            <a:r>
              <a:rPr lang="en-US" sz="1600" b="1" dirty="0" smtClean="0">
                <a:solidFill>
                  <a:srgbClr val="F79646"/>
                </a:solidFill>
              </a:rPr>
              <a:t>Recruiting </a:t>
            </a:r>
            <a:r>
              <a:rPr lang="en-US" sz="1600" b="1" dirty="0">
                <a:solidFill>
                  <a:srgbClr val="F79646"/>
                </a:solidFill>
              </a:rPr>
              <a:t>Staff in India</a:t>
            </a:r>
          </a:p>
          <a:p>
            <a:pPr marL="285750" indent="-285750">
              <a:buFont typeface="Arial"/>
              <a:buChar char="•"/>
            </a:pPr>
            <a:r>
              <a:rPr lang="en-US" sz="1400" dirty="0" smtClean="0"/>
              <a:t>Defining </a:t>
            </a:r>
            <a:r>
              <a:rPr lang="en-US" sz="1400" dirty="0"/>
              <a:t>the right roles / positions the clients company will need in India including the tasks, responsibilities, targets and compensation</a:t>
            </a:r>
          </a:p>
          <a:p>
            <a:pPr marL="285750" indent="-285750">
              <a:buFont typeface="Arial"/>
              <a:buChar char="•"/>
            </a:pPr>
            <a:r>
              <a:rPr lang="en-US" sz="1400" dirty="0"/>
              <a:t>Present the clients company profile to potential candidates</a:t>
            </a:r>
          </a:p>
          <a:p>
            <a:pPr marL="285750" indent="-285750">
              <a:buFont typeface="Arial"/>
              <a:buChar char="•"/>
            </a:pPr>
            <a:r>
              <a:rPr lang="en-US" sz="1400" dirty="0"/>
              <a:t>Short-list candidates from our network and from applications received through job postings</a:t>
            </a:r>
          </a:p>
          <a:p>
            <a:pPr marL="285750" indent="-285750">
              <a:buFont typeface="Arial"/>
              <a:buChar char="•"/>
            </a:pPr>
            <a:r>
              <a:rPr lang="en-US" sz="1400" dirty="0"/>
              <a:t>Conduct a first round of interviews on the clients behalf</a:t>
            </a:r>
          </a:p>
          <a:p>
            <a:pPr marL="285750" indent="-285750">
              <a:buFont typeface="Arial"/>
              <a:buChar char="•"/>
            </a:pPr>
            <a:r>
              <a:rPr lang="en-US" sz="1400" dirty="0"/>
              <a:t>Arrange rounds of interviews together with the client (in India or by video conference calls) to select the best candidate together</a:t>
            </a:r>
          </a:p>
          <a:p>
            <a:pPr marL="285750" indent="-285750">
              <a:buFont typeface="Arial"/>
              <a:buChar char="•"/>
            </a:pPr>
            <a:r>
              <a:rPr lang="en-US" sz="1400" dirty="0"/>
              <a:t>Hire staff and provide the necessary legal framework (employment contract, employee tax payment, defining expense budget, holidays, insurances etc.)</a:t>
            </a:r>
          </a:p>
          <a:p>
            <a:pPr marL="285750" indent="-285750">
              <a:buFont typeface="Arial"/>
              <a:buChar char="•"/>
            </a:pPr>
            <a:r>
              <a:rPr lang="en-US" sz="1400" dirty="0"/>
              <a:t>Monitor the performance of the staff in India and monthly reporting to the </a:t>
            </a:r>
            <a:r>
              <a:rPr lang="en-US" sz="1400" dirty="0" smtClean="0"/>
              <a:t>client</a:t>
            </a:r>
          </a:p>
          <a:p>
            <a:endParaRPr lang="en-US" sz="1400" b="1" dirty="0"/>
          </a:p>
          <a:p>
            <a:pPr>
              <a:spcAft>
                <a:spcPts val="600"/>
              </a:spcAft>
            </a:pPr>
            <a:r>
              <a:rPr lang="en-US" sz="1600" b="1" dirty="0" smtClean="0">
                <a:solidFill>
                  <a:srgbClr val="F79646"/>
                </a:solidFill>
              </a:rPr>
              <a:t>Accounting &amp; Bookkeeping </a:t>
            </a:r>
          </a:p>
          <a:p>
            <a:pPr marL="285750" indent="-285750">
              <a:buFont typeface="Arial"/>
              <a:buChar char="•"/>
            </a:pPr>
            <a:r>
              <a:rPr lang="en-US" sz="1400" dirty="0" smtClean="0"/>
              <a:t>Handle </a:t>
            </a:r>
            <a:r>
              <a:rPr lang="en-US" sz="1400" dirty="0"/>
              <a:t>and record all your financial transactions in India</a:t>
            </a:r>
          </a:p>
          <a:p>
            <a:pPr marL="285750" indent="-285750">
              <a:buFont typeface="Arial"/>
              <a:buChar char="•"/>
            </a:pPr>
            <a:r>
              <a:rPr lang="en-US" sz="1400" dirty="0"/>
              <a:t>Generate an accurate balance sheet, profit &amp; loss account and cash flow statement</a:t>
            </a:r>
          </a:p>
          <a:p>
            <a:pPr marL="285750" indent="-285750">
              <a:buFont typeface="Arial"/>
              <a:buChar char="•"/>
            </a:pPr>
            <a:r>
              <a:rPr lang="en-US" sz="1400" dirty="0"/>
              <a:t>File relevant taxes with the Indian tax authorities on the clients behalf</a:t>
            </a:r>
          </a:p>
        </p:txBody>
      </p:sp>
      <p:sp>
        <p:nvSpPr>
          <p:cNvPr id="8" name="Rectangle 7"/>
          <p:cNvSpPr/>
          <p:nvPr/>
        </p:nvSpPr>
        <p:spPr>
          <a:xfrm>
            <a:off x="979136" y="360968"/>
            <a:ext cx="7081911" cy="523220"/>
          </a:xfrm>
          <a:prstGeom prst="rect">
            <a:avLst/>
          </a:prstGeom>
        </p:spPr>
        <p:txBody>
          <a:bodyPr wrap="none">
            <a:spAutoFit/>
          </a:bodyPr>
          <a:lstStyle/>
          <a:p>
            <a:r>
              <a:rPr lang="en-US" sz="2800" dirty="0" smtClean="0">
                <a:solidFill>
                  <a:srgbClr val="F79646"/>
                </a:solidFill>
              </a:rPr>
              <a:t>Services</a:t>
            </a:r>
            <a:r>
              <a:rPr lang="en-US" sz="2800" dirty="0">
                <a:solidFill>
                  <a:srgbClr val="F79646"/>
                </a:solidFill>
              </a:rPr>
              <a:t>: Growth </a:t>
            </a:r>
            <a:r>
              <a:rPr lang="en-US" sz="2800" dirty="0" smtClean="0">
                <a:solidFill>
                  <a:srgbClr val="F79646"/>
                </a:solidFill>
              </a:rPr>
              <a:t>M</a:t>
            </a:r>
            <a:r>
              <a:rPr lang="en-US" sz="2800" baseline="30000" dirty="0" smtClean="0">
                <a:solidFill>
                  <a:srgbClr val="F79646"/>
                </a:solidFill>
              </a:rPr>
              <a:t>3 </a:t>
            </a:r>
            <a:r>
              <a:rPr lang="en-US" sz="2800" dirty="0" smtClean="0">
                <a:solidFill>
                  <a:srgbClr val="F79646"/>
                </a:solidFill>
              </a:rPr>
              <a:t>&gt; </a:t>
            </a:r>
            <a:r>
              <a:rPr lang="en-US" sz="2800" b="1" dirty="0" smtClean="0">
                <a:solidFill>
                  <a:srgbClr val="F79646"/>
                </a:solidFill>
              </a:rPr>
              <a:t>Market Expansion</a:t>
            </a:r>
            <a:endParaRPr lang="en-US" sz="2800" b="1" dirty="0"/>
          </a:p>
        </p:txBody>
      </p:sp>
    </p:spTree>
    <p:extLst>
      <p:ext uri="{BB962C8B-B14F-4D97-AF65-F5344CB8AC3E}">
        <p14:creationId xmlns:p14="http://schemas.microsoft.com/office/powerpoint/2010/main" val="1696863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808</TotalTime>
  <Words>1026</Words>
  <Application>Microsoft Macintosh PowerPoint</Application>
  <PresentationFormat>On-screen Show (4:3)</PresentationFormat>
  <Paragraphs>115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PowerPoint Presentation</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Eurobrands Sector / Experience Matrix</vt:lpstr>
      <vt:lpstr>PowerPoint Presentation</vt:lpstr>
      <vt:lpstr>PowerPoint Presentation</vt:lpstr>
      <vt:lpstr>PowerPoint Presentation</vt:lpstr>
    </vt:vector>
  </TitlesOfParts>
  <Company>Eurobrands Sales &amp; Marketing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About Eurobrands &gt; The Services Offered - Past Projects &gt; Focus on Indo-Italian Projects  - About Balbir Chhatwal &amp; Andreas De Rosi (Directors) </dc:title>
  <dc:creator>Andreas De Rosi</dc:creator>
  <cp:lastModifiedBy>Andreas De Rosi</cp:lastModifiedBy>
  <cp:revision>65</cp:revision>
  <dcterms:created xsi:type="dcterms:W3CDTF">2012-12-22T17:42:11Z</dcterms:created>
  <dcterms:modified xsi:type="dcterms:W3CDTF">2012-12-28T15:46:58Z</dcterms:modified>
</cp:coreProperties>
</file>